
<file path=[Content_Types].xml><?xml version="1.0" encoding="utf-8"?>
<Types xmlns="http://schemas.openxmlformats.org/package/2006/content-types">
  <Default Extension="png" ContentType="image/png"/>
  <Default Extension="mp3" ContentType="audio/mpe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notesSlides/notesSlide18.xml" ContentType="application/vnd.openxmlformats-officedocument.presentationml.notesSlide+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notesSlides/notesSlide2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31"/>
  </p:notesMasterIdLst>
  <p:sldIdLst>
    <p:sldId id="256" r:id="rId2"/>
    <p:sldId id="260" r:id="rId3"/>
    <p:sldId id="261" r:id="rId4"/>
    <p:sldId id="295" r:id="rId5"/>
    <p:sldId id="262" r:id="rId6"/>
    <p:sldId id="263" r:id="rId7"/>
    <p:sldId id="300" r:id="rId8"/>
    <p:sldId id="301" r:id="rId9"/>
    <p:sldId id="264" r:id="rId10"/>
    <p:sldId id="265" r:id="rId11"/>
    <p:sldId id="297" r:id="rId12"/>
    <p:sldId id="299" r:id="rId13"/>
    <p:sldId id="298" r:id="rId14"/>
    <p:sldId id="268" r:id="rId15"/>
    <p:sldId id="312" r:id="rId16"/>
    <p:sldId id="266" r:id="rId17"/>
    <p:sldId id="267" r:id="rId18"/>
    <p:sldId id="269" r:id="rId19"/>
    <p:sldId id="270" r:id="rId20"/>
    <p:sldId id="273" r:id="rId21"/>
    <p:sldId id="302" r:id="rId22"/>
    <p:sldId id="303" r:id="rId23"/>
    <p:sldId id="309" r:id="rId24"/>
    <p:sldId id="305" r:id="rId25"/>
    <p:sldId id="310" r:id="rId26"/>
    <p:sldId id="311" r:id="rId27"/>
    <p:sldId id="306" r:id="rId28"/>
    <p:sldId id="307" r:id="rId29"/>
    <p:sldId id="294" r:id="rId30"/>
  </p:sldIdLst>
  <p:sldSz cx="9144000" cy="6858000" type="screen4x3"/>
  <p:notesSz cx="6858000" cy="9144000"/>
  <p:custDataLst>
    <p:tags r:id="rId3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65183" autoAdjust="0"/>
  </p:normalViewPr>
  <p:slideViewPr>
    <p:cSldViewPr>
      <p:cViewPr varScale="1">
        <p:scale>
          <a:sx n="45" d="100"/>
          <a:sy n="45" d="100"/>
        </p:scale>
        <p:origin x="1924" y="3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3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D667F6-1108-4439-A390-16BFAA68B343}" type="datetimeFigureOut">
              <a:rPr lang="en-SG" smtClean="0"/>
              <a:t>12/10/2021</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AB516F-0343-42D5-A890-95AA876AC5C3}" type="slidenum">
              <a:rPr lang="en-SG" smtClean="0"/>
              <a:t>‹#›</a:t>
            </a:fld>
            <a:endParaRPr lang="en-SG"/>
          </a:p>
        </p:txBody>
      </p:sp>
    </p:spTree>
    <p:extLst>
      <p:ext uri="{BB962C8B-B14F-4D97-AF65-F5344CB8AC3E}">
        <p14:creationId xmlns:p14="http://schemas.microsoft.com/office/powerpoint/2010/main" val="58190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Digital signal processing has significantly changed the way electronic circuits and consumer products are developed today. It is widely used in cellular phones, MP3 players, DVD recorders and players, modems and digital cameras, all of which are now part of our daily lives. Digital signal processing has always been considered as a difficult subject because of the mathematical content. However, because of the tremendous growth in the last 30 years, it has become one of the core subjects in most electrical engineering courses. </a:t>
            </a:r>
          </a:p>
          <a:p>
            <a:endParaRPr lang="en-GB" dirty="0"/>
          </a:p>
        </p:txBody>
      </p:sp>
      <p:sp>
        <p:nvSpPr>
          <p:cNvPr id="4" name="Slide Number Placeholder 3"/>
          <p:cNvSpPr>
            <a:spLocks noGrp="1"/>
          </p:cNvSpPr>
          <p:nvPr>
            <p:ph type="sldNum" sz="quarter" idx="10"/>
          </p:nvPr>
        </p:nvSpPr>
        <p:spPr/>
        <p:txBody>
          <a:bodyPr/>
          <a:lstStyle/>
          <a:p>
            <a:fld id="{A9AB516F-0343-42D5-A890-95AA876AC5C3}" type="slidenum">
              <a:rPr lang="en-SG" smtClean="0"/>
              <a:t>1</a:t>
            </a:fld>
            <a:endParaRPr lang="en-SG"/>
          </a:p>
        </p:txBody>
      </p:sp>
    </p:spTree>
    <p:extLst>
      <p:ext uri="{BB962C8B-B14F-4D97-AF65-F5344CB8AC3E}">
        <p14:creationId xmlns:p14="http://schemas.microsoft.com/office/powerpoint/2010/main" val="3217960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a:t>
            </a:r>
            <a:r>
              <a:rPr lang="en-GB" sz="1200" i="1" kern="1200" dirty="0">
                <a:solidFill>
                  <a:schemeClr val="tx1"/>
                </a:solidFill>
                <a:effectLst/>
                <a:latin typeface="+mn-lt"/>
                <a:ea typeface="+mn-ea"/>
                <a:cs typeface="+mn-cs"/>
              </a:rPr>
              <a:t>signal </a:t>
            </a:r>
            <a:r>
              <a:rPr lang="en-GB" sz="1200" kern="1200" dirty="0">
                <a:solidFill>
                  <a:schemeClr val="tx1"/>
                </a:solidFill>
                <a:effectLst/>
                <a:latin typeface="+mn-lt"/>
                <a:ea typeface="+mn-ea"/>
                <a:cs typeface="+mn-cs"/>
              </a:rPr>
              <a:t>may be described as any physical quantity that varies with time, space or other domains and it contains information which we are interested in. Imagine that you are standing at a traffic junction getting ready to cross the road. If the light showing the red man is lit up, you would stop and wait. If the light showing the green man comes on, you would cross the road. The lights showing the red man and the green man are physical entities that give you information. They are signals. </a:t>
            </a:r>
          </a:p>
          <a:p>
            <a:endParaRPr lang="en-SG" baseline="0" dirty="0"/>
          </a:p>
          <a:p>
            <a:r>
              <a:rPr lang="en-SG" baseline="0" dirty="0"/>
              <a:t>The above are common gadgets that we used every day. Signals are sent form different devices to the </a:t>
            </a:r>
            <a:r>
              <a:rPr lang="en-SG" baseline="0" dirty="0" err="1"/>
              <a:t>handphone</a:t>
            </a:r>
            <a:r>
              <a:rPr lang="en-SG" baseline="0" dirty="0"/>
              <a:t>.</a:t>
            </a:r>
          </a:p>
          <a:p>
            <a:endParaRPr lang="en-SG" baseline="0" dirty="0"/>
          </a:p>
          <a:p>
            <a:r>
              <a:rPr lang="en-SG" sz="1200" b="0" kern="1200" dirty="0">
                <a:solidFill>
                  <a:schemeClr val="tx1"/>
                </a:solidFill>
                <a:effectLst/>
                <a:latin typeface="+mn-lt"/>
                <a:ea typeface="+mn-ea"/>
                <a:cs typeface="+mn-cs"/>
              </a:rPr>
              <a:t>What is the advantage and disadvantage of using digital signal over </a:t>
            </a:r>
            <a:r>
              <a:rPr lang="en-SG" sz="1200" b="0" kern="1200" dirty="0" err="1">
                <a:solidFill>
                  <a:schemeClr val="tx1"/>
                </a:solidFill>
                <a:effectLst/>
                <a:latin typeface="+mn-lt"/>
                <a:ea typeface="+mn-ea"/>
                <a:cs typeface="+mn-cs"/>
              </a:rPr>
              <a:t>analog</a:t>
            </a:r>
            <a:r>
              <a:rPr lang="en-SG" sz="1200" b="0" kern="1200" dirty="0">
                <a:solidFill>
                  <a:schemeClr val="tx1"/>
                </a:solidFill>
                <a:effectLst/>
                <a:latin typeface="+mn-lt"/>
                <a:ea typeface="+mn-ea"/>
                <a:cs typeface="+mn-cs"/>
              </a:rPr>
              <a:t> signal?</a:t>
            </a:r>
          </a:p>
          <a:p>
            <a:r>
              <a:rPr lang="en-SG" sz="1200" b="0" kern="1200" dirty="0">
                <a:solidFill>
                  <a:schemeClr val="tx1"/>
                </a:solidFill>
                <a:effectLst/>
                <a:latin typeface="+mn-lt"/>
                <a:ea typeface="+mn-ea"/>
                <a:cs typeface="+mn-cs"/>
              </a:rPr>
              <a:t>DSP has </a:t>
            </a:r>
            <a:r>
              <a:rPr lang="en-SG" sz="1200" b="1" kern="1200" dirty="0">
                <a:solidFill>
                  <a:schemeClr val="tx1"/>
                </a:solidFill>
                <a:effectLst/>
                <a:latin typeface="+mn-lt"/>
                <a:ea typeface="+mn-ea"/>
                <a:cs typeface="+mn-cs"/>
              </a:rPr>
              <a:t>a</a:t>
            </a:r>
            <a:r>
              <a:rPr lang="en-SG" sz="1200" b="0" kern="1200" dirty="0">
                <a:solidFill>
                  <a:schemeClr val="tx1"/>
                </a:solidFill>
                <a:effectLst/>
                <a:latin typeface="+mn-lt"/>
                <a:ea typeface="+mn-ea"/>
                <a:cs typeface="+mn-cs"/>
              </a:rPr>
              <a:t> high level of accuracy. The filters designed in DSP have firm control </a:t>
            </a:r>
            <a:r>
              <a:rPr lang="en-SG" sz="1200" b="1" kern="1200" dirty="0">
                <a:solidFill>
                  <a:schemeClr val="tx1"/>
                </a:solidFill>
                <a:effectLst/>
                <a:latin typeface="+mn-lt"/>
                <a:ea typeface="+mn-ea"/>
                <a:cs typeface="+mn-cs"/>
              </a:rPr>
              <a:t>over</a:t>
            </a:r>
            <a:r>
              <a:rPr lang="en-SG" sz="1200" b="0" kern="1200" dirty="0">
                <a:solidFill>
                  <a:schemeClr val="tx1"/>
                </a:solidFill>
                <a:effectLst/>
                <a:latin typeface="+mn-lt"/>
                <a:ea typeface="+mn-ea"/>
                <a:cs typeface="+mn-cs"/>
              </a:rPr>
              <a:t> output accuracy as compared to </a:t>
            </a:r>
            <a:r>
              <a:rPr lang="en-SG" sz="1200" b="1" kern="1200" dirty="0" err="1">
                <a:solidFill>
                  <a:schemeClr val="tx1"/>
                </a:solidFill>
                <a:effectLst/>
                <a:latin typeface="+mn-lt"/>
                <a:ea typeface="+mn-ea"/>
                <a:cs typeface="+mn-cs"/>
              </a:rPr>
              <a:t>analog</a:t>
            </a:r>
            <a:r>
              <a:rPr lang="en-SG" sz="1200" b="0" kern="1200" dirty="0">
                <a:solidFill>
                  <a:schemeClr val="tx1"/>
                </a:solidFill>
                <a:effectLst/>
                <a:latin typeface="+mn-lt"/>
                <a:ea typeface="+mn-ea"/>
                <a:cs typeface="+mn-cs"/>
              </a:rPr>
              <a:t> filters. The reconfiguration in an </a:t>
            </a:r>
            <a:r>
              <a:rPr lang="en-SG" sz="1200" b="1" kern="1200" dirty="0" err="1">
                <a:solidFill>
                  <a:schemeClr val="tx1"/>
                </a:solidFill>
                <a:effectLst/>
                <a:latin typeface="+mn-lt"/>
                <a:ea typeface="+mn-ea"/>
                <a:cs typeface="+mn-cs"/>
              </a:rPr>
              <a:t>analog</a:t>
            </a:r>
            <a:r>
              <a:rPr lang="en-SG" sz="1200" b="0" kern="1200" dirty="0">
                <a:solidFill>
                  <a:schemeClr val="tx1"/>
                </a:solidFill>
                <a:effectLst/>
                <a:latin typeface="+mn-lt"/>
                <a:ea typeface="+mn-ea"/>
                <a:cs typeface="+mn-cs"/>
              </a:rPr>
              <a:t> system is very much tough because the entire hardware and its component will have to be changed</a:t>
            </a:r>
          </a:p>
          <a:p>
            <a:endParaRPr lang="en-SG" baseline="0" dirty="0"/>
          </a:p>
          <a:p>
            <a:r>
              <a:rPr lang="en-SG" sz="1200" kern="1200" dirty="0">
                <a:solidFill>
                  <a:schemeClr val="tx1"/>
                </a:solidFill>
                <a:effectLst/>
                <a:latin typeface="+mn-lt"/>
                <a:ea typeface="+mn-ea"/>
                <a:cs typeface="+mn-cs"/>
              </a:rPr>
              <a:t>A digital signal is a signal that is being used to represent data as a sequence of discrete values; at any given time it can only take on, at most, one of a finite number of values.</a:t>
            </a:r>
          </a:p>
          <a:p>
            <a:endParaRPr lang="en-SG" sz="1200" kern="1200" baseline="0" dirty="0">
              <a:solidFill>
                <a:schemeClr val="tx1"/>
              </a:solidFill>
              <a:effectLst/>
              <a:latin typeface="+mn-lt"/>
              <a:ea typeface="+mn-ea"/>
              <a:cs typeface="+mn-cs"/>
            </a:endParaRPr>
          </a:p>
          <a:p>
            <a:r>
              <a:rPr lang="en-SG" sz="1200" kern="1200" dirty="0">
                <a:solidFill>
                  <a:schemeClr val="tx1"/>
                </a:solidFill>
                <a:effectLst/>
                <a:latin typeface="+mn-lt"/>
                <a:ea typeface="+mn-ea"/>
                <a:cs typeface="+mn-cs"/>
              </a:rPr>
              <a:t>An </a:t>
            </a:r>
            <a:r>
              <a:rPr lang="en-SG" sz="1200" kern="1200" dirty="0" err="1">
                <a:solidFill>
                  <a:schemeClr val="tx1"/>
                </a:solidFill>
                <a:effectLst/>
                <a:latin typeface="+mn-lt"/>
                <a:ea typeface="+mn-ea"/>
                <a:cs typeface="+mn-cs"/>
              </a:rPr>
              <a:t>analog</a:t>
            </a:r>
            <a:r>
              <a:rPr lang="en-SG" sz="1200" kern="1200" dirty="0">
                <a:solidFill>
                  <a:schemeClr val="tx1"/>
                </a:solidFill>
                <a:effectLst/>
                <a:latin typeface="+mn-lt"/>
                <a:ea typeface="+mn-ea"/>
                <a:cs typeface="+mn-cs"/>
              </a:rPr>
              <a:t> signal is any continuous signal for which the time-varying feature of the signal is a representation of some other time-varying quantity, i.e., analogous to another time-varying signal. </a:t>
            </a:r>
            <a:endParaRPr lang="en-SG" baseline="0" dirty="0"/>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10</a:t>
            </a:fld>
            <a:endParaRPr lang="en-SG"/>
          </a:p>
        </p:txBody>
      </p:sp>
    </p:spTree>
    <p:extLst>
      <p:ext uri="{BB962C8B-B14F-4D97-AF65-F5344CB8AC3E}">
        <p14:creationId xmlns:p14="http://schemas.microsoft.com/office/powerpoint/2010/main" val="3289734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Signals can further be classified as continuous-amplitude(</a:t>
            </a:r>
            <a:r>
              <a:rPr lang="en-GB" dirty="0" err="1"/>
              <a:t>analog</a:t>
            </a:r>
            <a:r>
              <a:rPr lang="en-GB" dirty="0"/>
              <a:t>) signals and discrete-amplitude (digital) signals.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eaLnBrk="1" hangingPunct="1"/>
            <a:r>
              <a:rPr lang="en-GB" dirty="0">
                <a:latin typeface="Arial" panose="020B0604020202020204" pitchFamily="34" charset="0"/>
                <a:cs typeface="Arial" panose="020B0604020202020204" pitchFamily="34" charset="0"/>
              </a:rPr>
              <a:t>A normal sine or cosine wave is a continuous amplitude and continuous time signal.</a:t>
            </a:r>
          </a:p>
          <a:p>
            <a:pPr eaLnBrk="1" hangingPunct="1"/>
            <a:endParaRPr lang="en-GB" dirty="0">
              <a:latin typeface="Arial" panose="020B0604020202020204" pitchFamily="34" charset="0"/>
              <a:cs typeface="Arial" panose="020B0604020202020204" pitchFamily="34" charset="0"/>
            </a:endParaRPr>
          </a:p>
          <a:p>
            <a:pPr eaLnBrk="1" hangingPunct="1"/>
            <a:r>
              <a:rPr lang="en-GB" dirty="0">
                <a:latin typeface="Arial" panose="020B0604020202020204" pitchFamily="34" charset="0"/>
                <a:cs typeface="Arial" panose="020B0604020202020204" pitchFamily="34" charset="0"/>
              </a:rPr>
              <a:t>A DC voltage is a discrete amplitude and continuous time signal.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G" baseline="0" dirty="0"/>
          </a:p>
          <a:p>
            <a:endParaRPr lang="en-SG" baseline="0" dirty="0"/>
          </a:p>
          <a:p>
            <a:endParaRPr lang="en-SG" baseline="0" dirty="0"/>
          </a:p>
        </p:txBody>
      </p:sp>
      <p:sp>
        <p:nvSpPr>
          <p:cNvPr id="4" name="Slide Number Placeholder 3"/>
          <p:cNvSpPr>
            <a:spLocks noGrp="1"/>
          </p:cNvSpPr>
          <p:nvPr>
            <p:ph type="sldNum" sz="quarter" idx="10"/>
          </p:nvPr>
        </p:nvSpPr>
        <p:spPr/>
        <p:txBody>
          <a:bodyPr/>
          <a:lstStyle/>
          <a:p>
            <a:fld id="{A9AB516F-0343-42D5-A890-95AA876AC5C3}" type="slidenum">
              <a:rPr lang="en-SG" smtClean="0"/>
              <a:t>11</a:t>
            </a:fld>
            <a:endParaRPr lang="en-SG"/>
          </a:p>
        </p:txBody>
      </p:sp>
    </p:spTree>
    <p:extLst>
      <p:ext uri="{BB962C8B-B14F-4D97-AF65-F5344CB8AC3E}">
        <p14:creationId xmlns:p14="http://schemas.microsoft.com/office/powerpoint/2010/main" val="2585940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dirty="0"/>
              <a:t>Continuous Signals also classified as: </a:t>
            </a:r>
            <a:r>
              <a:rPr lang="en-GB" dirty="0">
                <a:solidFill>
                  <a:schemeClr val="accent4">
                    <a:lumMod val="75000"/>
                  </a:schemeClr>
                </a:solidFill>
              </a:rPr>
              <a:t>continuous-amplitude signals</a:t>
            </a:r>
            <a:r>
              <a:rPr lang="en-GB" dirty="0"/>
              <a:t>  and</a:t>
            </a:r>
            <a:r>
              <a:rPr lang="en-GB" baseline="0" dirty="0"/>
              <a:t> </a:t>
            </a:r>
            <a:r>
              <a:rPr lang="en-GB" dirty="0"/>
              <a:t> </a:t>
            </a:r>
            <a:r>
              <a:rPr lang="en-GB" dirty="0">
                <a:solidFill>
                  <a:schemeClr val="accent1">
                    <a:lumMod val="75000"/>
                  </a:schemeClr>
                </a:solidFill>
              </a:rPr>
              <a:t>discrete-amplitude signals</a:t>
            </a:r>
            <a:r>
              <a:rPr lang="en-GB" dirty="0">
                <a:solidFill>
                  <a:srgbClr val="FFFF00"/>
                </a:solidFill>
              </a:rPr>
              <a:t>.</a:t>
            </a:r>
          </a:p>
          <a:p>
            <a:pPr eaLnBrk="1" hangingPunct="1"/>
            <a:endParaRPr lang="en-GB" dirty="0">
              <a:solidFill>
                <a:srgbClr val="FFFF00"/>
              </a:solidFill>
            </a:endParaRPr>
          </a:p>
          <a:p>
            <a:pPr eaLnBrk="1" hangingPunct="1"/>
            <a:r>
              <a:rPr lang="en-GB" dirty="0"/>
              <a:t>A </a:t>
            </a:r>
            <a:r>
              <a:rPr lang="en-GB" dirty="0">
                <a:solidFill>
                  <a:schemeClr val="accent4">
                    <a:lumMod val="75000"/>
                  </a:schemeClr>
                </a:solidFill>
              </a:rPr>
              <a:t>continuous-amplitude</a:t>
            </a:r>
            <a:r>
              <a:rPr lang="en-GB" dirty="0"/>
              <a:t> can be </a:t>
            </a:r>
            <a:r>
              <a:rPr lang="en-GB" dirty="0">
                <a:solidFill>
                  <a:srgbClr val="FF0000"/>
                </a:solidFill>
              </a:rPr>
              <a:t>any value of amplitude</a:t>
            </a:r>
            <a:r>
              <a:rPr lang="en-GB" dirty="0"/>
              <a:t>.</a:t>
            </a:r>
          </a:p>
          <a:p>
            <a:pPr eaLnBrk="1" hangingPunct="1"/>
            <a:endParaRPr lang="en-GB" dirty="0"/>
          </a:p>
          <a:p>
            <a:pPr eaLnBrk="1" hangingPunct="1"/>
            <a:r>
              <a:rPr lang="en-GB" dirty="0"/>
              <a:t>A </a:t>
            </a:r>
            <a:r>
              <a:rPr lang="en-GB" dirty="0">
                <a:solidFill>
                  <a:schemeClr val="accent1">
                    <a:lumMod val="75000"/>
                  </a:schemeClr>
                </a:solidFill>
              </a:rPr>
              <a:t>discrete-amplitude</a:t>
            </a:r>
            <a:r>
              <a:rPr lang="en-GB" dirty="0"/>
              <a:t> can only be a </a:t>
            </a:r>
            <a:r>
              <a:rPr lang="en-GB" dirty="0">
                <a:solidFill>
                  <a:srgbClr val="FF0000"/>
                </a:solidFill>
              </a:rPr>
              <a:t>finite set of discrete amplitude values</a:t>
            </a:r>
            <a:r>
              <a:rPr lang="en-GB" dirty="0"/>
              <a:t>.</a:t>
            </a:r>
          </a:p>
          <a:p>
            <a:pPr eaLnBrk="1" hangingPunct="1"/>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A normal sine or cosine wave is a continuous amplitude and continuous time signal.</a:t>
            </a:r>
          </a:p>
          <a:p>
            <a:pPr eaLnBrk="1" hangingPunct="1"/>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A DC voltage is a discrete amplitude and continuous time signal.</a:t>
            </a:r>
          </a:p>
          <a:p>
            <a:pPr eaLnBrk="1" hangingPunct="1"/>
            <a:endParaRPr lang="en-GB" dirty="0"/>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12</a:t>
            </a:fld>
            <a:endParaRPr lang="en-SG"/>
          </a:p>
        </p:txBody>
      </p:sp>
    </p:spTree>
    <p:extLst>
      <p:ext uri="{BB962C8B-B14F-4D97-AF65-F5344CB8AC3E}">
        <p14:creationId xmlns:p14="http://schemas.microsoft.com/office/powerpoint/2010/main" val="2018802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en-GB" dirty="0"/>
              <a:t>A </a:t>
            </a:r>
            <a:r>
              <a:rPr lang="en-GB" dirty="0">
                <a:solidFill>
                  <a:schemeClr val="accent4">
                    <a:lumMod val="75000"/>
                  </a:schemeClr>
                </a:solidFill>
              </a:rPr>
              <a:t>continuous-amplitude</a:t>
            </a:r>
            <a:r>
              <a:rPr lang="en-GB" dirty="0"/>
              <a:t> can be any amplitude value.</a:t>
            </a:r>
          </a:p>
          <a:p>
            <a:pPr lvl="1" eaLnBrk="1" hangingPunct="1"/>
            <a:endParaRPr lang="en-GB" dirty="0"/>
          </a:p>
          <a:p>
            <a:pPr lvl="1" eaLnBrk="1" hangingPunct="1"/>
            <a:r>
              <a:rPr lang="en-GB" dirty="0"/>
              <a:t>A </a:t>
            </a:r>
            <a:r>
              <a:rPr lang="en-GB" dirty="0">
                <a:solidFill>
                  <a:schemeClr val="accent1">
                    <a:lumMod val="75000"/>
                  </a:schemeClr>
                </a:solidFill>
              </a:rPr>
              <a:t>discrete-amplitude</a:t>
            </a:r>
            <a:r>
              <a:rPr lang="en-GB" dirty="0"/>
              <a:t> can only be a finite set of discrete amplitude values.</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13</a:t>
            </a:fld>
            <a:endParaRPr lang="en-SG"/>
          </a:p>
        </p:txBody>
      </p:sp>
    </p:spTree>
    <p:extLst>
      <p:ext uri="{BB962C8B-B14F-4D97-AF65-F5344CB8AC3E}">
        <p14:creationId xmlns:p14="http://schemas.microsoft.com/office/powerpoint/2010/main" val="305825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expression,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denotes the signal as a function of 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a:t>
            </a:r>
            <a:r>
              <a:rPr lang="en-GB" sz="1200" i="1" kern="1200" dirty="0">
                <a:solidFill>
                  <a:schemeClr val="tx1"/>
                </a:solidFill>
                <a:effectLst/>
                <a:latin typeface="+mn-lt"/>
                <a:ea typeface="+mn-ea"/>
                <a:cs typeface="+mn-cs"/>
              </a:rPr>
              <a:t>A</a:t>
            </a:r>
            <a:r>
              <a:rPr lang="en-GB" sz="1200" kern="1200" dirty="0">
                <a:solidFill>
                  <a:schemeClr val="tx1"/>
                </a:solidFill>
                <a:effectLst/>
                <a:latin typeface="+mn-lt"/>
                <a:ea typeface="+mn-ea"/>
                <a:cs typeface="+mn-cs"/>
              </a:rPr>
              <a:t> and </a:t>
            </a:r>
            <a:r>
              <a:rPr lang="en-GB" sz="1200" i="1" kern="1200" dirty="0">
                <a:solidFill>
                  <a:schemeClr val="tx1"/>
                </a:solidFill>
                <a:effectLst/>
                <a:latin typeface="+mn-lt"/>
                <a:ea typeface="+mn-ea"/>
                <a:cs typeface="+mn-cs"/>
              </a:rPr>
              <a:t>f</a:t>
            </a:r>
            <a:r>
              <a:rPr lang="en-GB" sz="1200" kern="1200" dirty="0">
                <a:solidFill>
                  <a:schemeClr val="tx1"/>
                </a:solidFill>
                <a:effectLst/>
                <a:latin typeface="+mn-lt"/>
                <a:ea typeface="+mn-ea"/>
                <a:cs typeface="+mn-cs"/>
              </a:rPr>
              <a:t> are the amplitude and frequency of the sine wave respectively. For different values of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the corresponding values of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may be computed by substituting the values of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into the right hand side of the equation.</a:t>
            </a:r>
            <a:endParaRPr lang="en-SG" sz="1200" kern="1200" dirty="0">
              <a:solidFill>
                <a:schemeClr val="tx1"/>
              </a:solidFill>
              <a:effectLst/>
              <a:latin typeface="+mn-lt"/>
              <a:ea typeface="+mn-ea"/>
              <a:cs typeface="+mn-cs"/>
            </a:endParaRP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Here we have a sine</a:t>
            </a:r>
            <a:r>
              <a:rPr lang="en-SG" baseline="0" dirty="0"/>
              <a:t> wave of amplitude 2.5 and a frequency of 100 Hertz. You can refer to page 2 of the textbook for more information. A is 2.5 and f is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SG" baseline="0" dirty="0"/>
              <a:t>Period, T is 1 over f which is 10 milliseconds</a:t>
            </a: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14</a:t>
            </a:fld>
            <a:endParaRPr lang="en-SG"/>
          </a:p>
        </p:txBody>
      </p:sp>
    </p:spTree>
    <p:extLst>
      <p:ext uri="{BB962C8B-B14F-4D97-AF65-F5344CB8AC3E}">
        <p14:creationId xmlns:p14="http://schemas.microsoft.com/office/powerpoint/2010/main" val="366772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9AB516F-0343-42D5-A890-95AA876AC5C3}" type="slidenum">
              <a:rPr lang="en-SG" smtClean="0"/>
              <a:t>15</a:t>
            </a:fld>
            <a:endParaRPr lang="en-SG"/>
          </a:p>
        </p:txBody>
      </p:sp>
    </p:spTree>
    <p:extLst>
      <p:ext uri="{BB962C8B-B14F-4D97-AF65-F5344CB8AC3E}">
        <p14:creationId xmlns:p14="http://schemas.microsoft.com/office/powerpoint/2010/main" val="2243785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
            </a:r>
            <a:r>
              <a:rPr lang="en-GB" dirty="0" err="1"/>
              <a:t>analog</a:t>
            </a:r>
            <a:r>
              <a:rPr lang="en-GB" dirty="0"/>
              <a:t> signal is any continuous signal for which the time-varying feature of the signal is a representation of some other time-varying quantity, i.e., analogous to another time-varying signal</a:t>
            </a:r>
            <a:r>
              <a:rPr lang="en-GB" baseline="0" dirty="0"/>
              <a:t> such as sound, light intensity and temperature.</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Transducers</a:t>
            </a:r>
            <a:r>
              <a:rPr lang="en-GB" sz="1200" kern="1200" baseline="0" dirty="0">
                <a:solidFill>
                  <a:schemeClr val="tx1"/>
                </a:solidFill>
                <a:effectLst/>
                <a:latin typeface="+mn-lt"/>
                <a:ea typeface="+mn-ea"/>
                <a:cs typeface="+mn-cs"/>
              </a:rPr>
              <a:t> will </a:t>
            </a:r>
            <a:r>
              <a:rPr lang="en-GB" sz="1200" kern="1200" dirty="0" err="1">
                <a:solidFill>
                  <a:schemeClr val="tx1"/>
                </a:solidFill>
                <a:effectLst/>
                <a:latin typeface="+mn-lt"/>
                <a:ea typeface="+mn-ea"/>
                <a:cs typeface="+mn-cs"/>
              </a:rPr>
              <a:t>onvert</a:t>
            </a:r>
            <a:r>
              <a:rPr lang="en-GB" sz="1200" kern="1200" dirty="0">
                <a:solidFill>
                  <a:schemeClr val="tx1"/>
                </a:solidFill>
                <a:effectLst/>
                <a:latin typeface="+mn-lt"/>
                <a:ea typeface="+mn-ea"/>
                <a:cs typeface="+mn-cs"/>
              </a:rPr>
              <a:t> the physical signals into electrical form. One good example of a transducer is the microphone which converts the sound pressure to an electrical voltage. A loud sound would produce a large electrical voltage while a high pitch sound would produce a voltage that changes its amplitude very rapidly. Information in signals is encrypted into the way the electrical voltage changes and how fast it changes. These</a:t>
            </a:r>
            <a:r>
              <a:rPr lang="en-GB" sz="1200" kern="1200" baseline="0" dirty="0">
                <a:solidFill>
                  <a:schemeClr val="tx1"/>
                </a:solidFill>
                <a:effectLst/>
                <a:latin typeface="+mn-lt"/>
                <a:ea typeface="+mn-ea"/>
                <a:cs typeface="+mn-cs"/>
              </a:rPr>
              <a:t> are </a:t>
            </a:r>
            <a:r>
              <a:rPr lang="en-GB" sz="1200" kern="1200" baseline="0" dirty="0" err="1">
                <a:solidFill>
                  <a:schemeClr val="tx1"/>
                </a:solidFill>
                <a:effectLst/>
                <a:latin typeface="+mn-lt"/>
                <a:ea typeface="+mn-ea"/>
                <a:cs typeface="+mn-cs"/>
              </a:rPr>
              <a:t>analog</a:t>
            </a:r>
            <a:r>
              <a:rPr lang="en-GB" sz="1200" kern="1200" baseline="0" dirty="0">
                <a:solidFill>
                  <a:schemeClr val="tx1"/>
                </a:solidFill>
                <a:effectLst/>
                <a:latin typeface="+mn-lt"/>
                <a:ea typeface="+mn-ea"/>
                <a:cs typeface="+mn-cs"/>
              </a:rPr>
              <a:t> signals, unless digitized which will be covered in the later chapters.</a:t>
            </a:r>
            <a:endParaRPr lang="en-SG"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A9AB516F-0343-42D5-A890-95AA876AC5C3}" type="slidenum">
              <a:rPr lang="en-SG" smtClean="0"/>
              <a:t>16</a:t>
            </a:fld>
            <a:endParaRPr lang="en-SG"/>
          </a:p>
        </p:txBody>
      </p:sp>
    </p:spTree>
    <p:extLst>
      <p:ext uri="{BB962C8B-B14F-4D97-AF65-F5344CB8AC3E}">
        <p14:creationId xmlns:p14="http://schemas.microsoft.com/office/powerpoint/2010/main" val="1262830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dirty="0"/>
              <a:t>An electrical voltage as a function of time.</a:t>
            </a:r>
          </a:p>
          <a:p>
            <a:pPr eaLnBrk="1" hangingPunct="1"/>
            <a:r>
              <a:rPr lang="en-GB" dirty="0"/>
              <a:t>A light intensity as a function of x, y and z coordinates and time.</a:t>
            </a:r>
          </a:p>
          <a:p>
            <a:pPr eaLnBrk="1" hangingPunct="1"/>
            <a:r>
              <a:rPr lang="en-GB" dirty="0"/>
              <a:t>A potential as a function of position in a 3-dimensional space.</a:t>
            </a:r>
          </a:p>
          <a:p>
            <a:pPr eaLnBrk="1" hangingPunct="1"/>
            <a:r>
              <a:rPr lang="en-GB" dirty="0"/>
              <a:t>A force as a function of time and position.</a:t>
            </a:r>
          </a:p>
          <a:p>
            <a:r>
              <a:rPr lang="en-SG" dirty="0"/>
              <a:t>All</a:t>
            </a:r>
            <a:r>
              <a:rPr lang="en-SG" baseline="0" dirty="0"/>
              <a:t> these are </a:t>
            </a:r>
            <a:r>
              <a:rPr lang="en-SG" baseline="0" dirty="0" err="1"/>
              <a:t>analog</a:t>
            </a:r>
            <a:r>
              <a:rPr lang="en-SG" baseline="0" dirty="0"/>
              <a:t> signals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17</a:t>
            </a:fld>
            <a:endParaRPr lang="en-SG"/>
          </a:p>
        </p:txBody>
      </p:sp>
    </p:spTree>
    <p:extLst>
      <p:ext uri="{BB962C8B-B14F-4D97-AF65-F5344CB8AC3E}">
        <p14:creationId xmlns:p14="http://schemas.microsoft.com/office/powerpoint/2010/main" val="2507880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5189CB6-3A2F-4767-A00C-BAC629FD7D76}" type="slidenum">
              <a:rPr lang="en-GB" smtClean="0">
                <a:latin typeface="Times New Roman" pitchFamily="18" charset="0"/>
              </a:rPr>
              <a:pPr eaLnBrk="1" hangingPunct="1"/>
              <a:t>18</a:t>
            </a:fld>
            <a:endParaRPr lang="en-GB">
              <a:latin typeface="Times New Roman"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Signals can also be classified as</a:t>
            </a:r>
            <a:r>
              <a:rPr lang="en-GB" baseline="0" dirty="0"/>
              <a:t> </a:t>
            </a:r>
            <a:r>
              <a:rPr lang="en-GB" dirty="0"/>
              <a:t> </a:t>
            </a:r>
            <a:r>
              <a:rPr lang="en-GB" dirty="0">
                <a:solidFill>
                  <a:schemeClr val="accent4">
                    <a:lumMod val="75000"/>
                  </a:schemeClr>
                </a:solidFill>
              </a:rPr>
              <a:t>Continuous-time signals and</a:t>
            </a:r>
            <a:r>
              <a:rPr lang="en-GB" baseline="0" dirty="0">
                <a:solidFill>
                  <a:schemeClr val="accent4">
                    <a:lumMod val="75000"/>
                  </a:schemeClr>
                </a:solidFill>
              </a:rPr>
              <a:t> </a:t>
            </a:r>
            <a:r>
              <a:rPr lang="en-GB" dirty="0"/>
              <a:t> </a:t>
            </a:r>
            <a:r>
              <a:rPr lang="en-GB" dirty="0">
                <a:solidFill>
                  <a:schemeClr val="accent1">
                    <a:lumMod val="75000"/>
                  </a:schemeClr>
                </a:solidFill>
              </a:rPr>
              <a:t>Discrete-time signals</a:t>
            </a:r>
            <a:r>
              <a:rPr lang="en-GB" baseline="0" dirty="0">
                <a:solidFill>
                  <a:schemeClr val="accent1">
                    <a:lumMod val="75000"/>
                  </a:schemeClr>
                </a:solidFill>
              </a:rPr>
              <a:t>. Note that we are referring to the x </a:t>
            </a:r>
            <a:r>
              <a:rPr lang="en-GB" baseline="0" dirty="0" err="1">
                <a:solidFill>
                  <a:schemeClr val="accent1">
                    <a:lumMod val="75000"/>
                  </a:schemeClr>
                </a:solidFill>
              </a:rPr>
              <a:t>axix</a:t>
            </a:r>
            <a:r>
              <a:rPr lang="en-GB" baseline="0" dirty="0">
                <a:solidFill>
                  <a:schemeClr val="accent1">
                    <a:lumMod val="75000"/>
                  </a:schemeClr>
                </a:solidFill>
              </a:rPr>
              <a:t>, time .</a:t>
            </a:r>
            <a:endParaRPr lang="en-GB" dirty="0">
              <a:solidFill>
                <a:schemeClr val="accent1">
                  <a:lumMod val="75000"/>
                </a:schemeClr>
              </a:solidFill>
            </a:endParaRPr>
          </a:p>
          <a:p>
            <a:pPr eaLnBrk="1" hangingPunct="1"/>
            <a:r>
              <a:rPr lang="en-GB" dirty="0"/>
              <a:t>A </a:t>
            </a:r>
            <a:r>
              <a:rPr lang="en-GB" dirty="0">
                <a:solidFill>
                  <a:schemeClr val="accent4">
                    <a:lumMod val="75000"/>
                  </a:schemeClr>
                </a:solidFill>
              </a:rPr>
              <a:t>continuous-time signal </a:t>
            </a:r>
            <a:r>
              <a:rPr lang="en-GB" dirty="0"/>
              <a:t>has values or information at every instance in time. It means</a:t>
            </a:r>
            <a:r>
              <a:rPr lang="en-GB" baseline="0" dirty="0"/>
              <a:t> that the signal has continuous line and there is not disjointed break in the curve.</a:t>
            </a:r>
          </a:p>
          <a:p>
            <a:r>
              <a:rPr lang="en-GB" sz="1200" kern="1200" dirty="0">
                <a:solidFill>
                  <a:schemeClr val="tx1"/>
                </a:solidFill>
                <a:effectLst/>
                <a:latin typeface="+mn-lt"/>
                <a:ea typeface="+mn-ea"/>
                <a:cs typeface="+mn-cs"/>
              </a:rPr>
              <a:t>Some examples of such signals are the body temperature of a patient, the speed of a car or the electrical voltage between two points in a circuit. In these examples, the signals exist all the time – there is no instance where the signals do not exist.</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SG" sz="1200" kern="1200" dirty="0">
              <a:solidFill>
                <a:schemeClr val="tx1"/>
              </a:solidFill>
              <a:effectLst/>
              <a:latin typeface="+mn-lt"/>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The y axis is the voltage value</a:t>
            </a:r>
            <a:r>
              <a:rPr lang="en-GB" baseline="0" dirty="0">
                <a:latin typeface="Arial" panose="020B0604020202020204" pitchFamily="34" charset="0"/>
                <a:cs typeface="Arial" panose="020B0604020202020204" pitchFamily="34" charset="0"/>
              </a:rPr>
              <a:t> and the x-axis is time. </a:t>
            </a:r>
            <a:r>
              <a:rPr lang="en-GB" dirty="0">
                <a:latin typeface="Arial" panose="020B0604020202020204" pitchFamily="34" charset="0"/>
                <a:cs typeface="Arial" panose="020B0604020202020204" pitchFamily="34" charset="0"/>
              </a:rPr>
              <a:t>A </a:t>
            </a:r>
            <a:r>
              <a:rPr lang="en-GB" dirty="0">
                <a:solidFill>
                  <a:schemeClr val="accent1">
                    <a:lumMod val="75000"/>
                  </a:schemeClr>
                </a:solidFill>
                <a:latin typeface="Arial" panose="020B0604020202020204" pitchFamily="34" charset="0"/>
                <a:cs typeface="Arial" panose="020B0604020202020204" pitchFamily="34" charset="0"/>
              </a:rPr>
              <a:t>discrete-time</a:t>
            </a:r>
            <a:r>
              <a:rPr lang="en-GB" dirty="0">
                <a:latin typeface="Arial" panose="020B0604020202020204" pitchFamily="34" charset="0"/>
                <a:cs typeface="Arial" panose="020B0604020202020204" pitchFamily="34" charset="0"/>
              </a:rPr>
              <a:t> signal has values or information only at certain discrete time instance, t1, t2…</a:t>
            </a:r>
            <a:r>
              <a:rPr lang="en-GB" dirty="0" err="1">
                <a:latin typeface="Arial" panose="020B0604020202020204" pitchFamily="34" charset="0"/>
                <a:cs typeface="Arial" panose="020B0604020202020204" pitchFamily="34" charset="0"/>
              </a:rPr>
              <a:t>tn</a:t>
            </a:r>
            <a:r>
              <a:rPr lang="en-GB" dirty="0">
                <a:latin typeface="Arial" panose="020B0604020202020204" pitchFamily="34" charset="0"/>
                <a:cs typeface="Arial" panose="020B0604020202020204" pitchFamily="34" charset="0"/>
              </a:rPr>
              <a:t> . The amplitude may</a:t>
            </a:r>
            <a:r>
              <a:rPr lang="en-GB" baseline="0" dirty="0">
                <a:latin typeface="Arial" panose="020B0604020202020204" pitchFamily="34" charset="0"/>
                <a:cs typeface="Arial" panose="020B0604020202020204" pitchFamily="34" charset="0"/>
              </a:rPr>
              <a:t> not have discrete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signal which has values, or is being observed, only at certain discrete time instances, is known as a discrete-time signal.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main reason for the existence of discrete amplitude signals is that digital computers can only process finite-length binary codes. When we try to represent the signal amplitudes using a finite number of bits as used in a digital computer.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19</a:t>
            </a:fld>
            <a:endParaRPr lang="en-SG"/>
          </a:p>
        </p:txBody>
      </p:sp>
    </p:spTree>
    <p:extLst>
      <p:ext uri="{BB962C8B-B14F-4D97-AF65-F5344CB8AC3E}">
        <p14:creationId xmlns:p14="http://schemas.microsoft.com/office/powerpoint/2010/main" val="6096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a:t>
            </a:r>
            <a:r>
              <a:rPr lang="en-SG" baseline="0" dirty="0"/>
              <a:t> breakdown of assessment is given in this slide. There will be one MST whether online or written, one semester exam and 2 lab tests. For the General performance, students are required to show to their tutor on following week that the assignment is given.</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a:t>
            </a:fld>
            <a:endParaRPr lang="en-SG"/>
          </a:p>
        </p:txBody>
      </p:sp>
    </p:spTree>
    <p:extLst>
      <p:ext uri="{BB962C8B-B14F-4D97-AF65-F5344CB8AC3E}">
        <p14:creationId xmlns:p14="http://schemas.microsoft.com/office/powerpoint/2010/main" val="2297965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A digital signal is a signal that is being used to represent data as a sequence of discrete values; at any given time it can only take on, at most, one of a finite number of values. It has the characteristics</a:t>
            </a:r>
            <a:r>
              <a:rPr lang="en-SG" sz="1200" kern="1200" baseline="0" dirty="0">
                <a:solidFill>
                  <a:schemeClr val="tx1"/>
                </a:solidFill>
                <a:effectLst/>
                <a:latin typeface="+mn-lt"/>
                <a:ea typeface="+mn-ea"/>
                <a:cs typeface="+mn-cs"/>
              </a:rPr>
              <a:t> of discrete time and discrete amplitude.</a:t>
            </a:r>
            <a:endParaRPr lang="en-SG" sz="1200" kern="1200" dirty="0">
              <a:solidFill>
                <a:schemeClr val="tx1"/>
              </a:solidFill>
              <a:effectLst/>
              <a:latin typeface="+mn-lt"/>
              <a:ea typeface="+mn-ea"/>
              <a:cs typeface="+mn-cs"/>
            </a:endParaRPr>
          </a:p>
          <a:p>
            <a:endParaRPr lang="en-SG"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An </a:t>
            </a:r>
            <a:r>
              <a:rPr lang="en-SG" sz="1200" kern="1200" dirty="0" err="1">
                <a:solidFill>
                  <a:schemeClr val="tx1"/>
                </a:solidFill>
                <a:effectLst/>
                <a:latin typeface="+mn-lt"/>
                <a:ea typeface="+mn-ea"/>
                <a:cs typeface="+mn-cs"/>
              </a:rPr>
              <a:t>analog</a:t>
            </a:r>
            <a:r>
              <a:rPr lang="en-SG" sz="1200" kern="1200" dirty="0">
                <a:solidFill>
                  <a:schemeClr val="tx1"/>
                </a:solidFill>
                <a:effectLst/>
                <a:latin typeface="+mn-lt"/>
                <a:ea typeface="+mn-ea"/>
                <a:cs typeface="+mn-cs"/>
              </a:rPr>
              <a:t> signal is any continuous signal for which the time-varying feature of the signal is a representation of some other time-varying quantity, i.e., analogous to another time-varying signal. It has the characteristics</a:t>
            </a:r>
            <a:r>
              <a:rPr lang="en-SG" sz="1200" kern="1200" baseline="0" dirty="0">
                <a:solidFill>
                  <a:schemeClr val="tx1"/>
                </a:solidFill>
                <a:effectLst/>
                <a:latin typeface="+mn-lt"/>
                <a:ea typeface="+mn-ea"/>
                <a:cs typeface="+mn-cs"/>
              </a:rPr>
              <a:t> of continuous time and continuous amplitude.</a:t>
            </a:r>
            <a:endParaRPr lang="en-SG" sz="1200" kern="1200" dirty="0">
              <a:solidFill>
                <a:schemeClr val="tx1"/>
              </a:solidFill>
              <a:effectLst/>
              <a:latin typeface="+mn-lt"/>
              <a:ea typeface="+mn-ea"/>
              <a:cs typeface="+mn-cs"/>
            </a:endParaRPr>
          </a:p>
          <a:p>
            <a:endParaRPr lang="en-SG" baseline="0" dirty="0"/>
          </a:p>
          <a:p>
            <a:endParaRPr lang="en-SG" dirty="0"/>
          </a:p>
          <a:p>
            <a:endParaRPr lang="en-SG" dirty="0"/>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20</a:t>
            </a:fld>
            <a:endParaRPr lang="en-SG"/>
          </a:p>
        </p:txBody>
      </p:sp>
    </p:spTree>
    <p:extLst>
      <p:ext uri="{BB962C8B-B14F-4D97-AF65-F5344CB8AC3E}">
        <p14:creationId xmlns:p14="http://schemas.microsoft.com/office/powerpoint/2010/main" val="404154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Signal processing may be defined as the manipulation or modification of a signal for a certain purpose.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the first case, a speech signal which is contaminated with some high frequency noise. The effect of the noise may be reduced by passing this noisy signal through a low pass filter. The low pass filtering may be considered as a form of signal processing.</a:t>
            </a:r>
            <a:r>
              <a:rPr lang="en-GB" sz="1200" kern="1200" baseline="0" dirty="0">
                <a:solidFill>
                  <a:schemeClr val="tx1"/>
                </a:solidFill>
                <a:effectLst/>
                <a:latin typeface="+mn-lt"/>
                <a:ea typeface="+mn-ea"/>
                <a:cs typeface="+mn-cs"/>
              </a:rPr>
              <a:t> You will see the high frequency noise is being removed.</a:t>
            </a:r>
          </a:p>
          <a:p>
            <a:endParaRPr lang="en-GB" sz="1200" kern="1200" baseline="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Frequency modulation where a base band signal is used to modify the frequency of a carrier sinusoid so as to enhance transmission. In this case, a frequency modulation is being used.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
            </a:r>
            <a:r>
              <a:rPr lang="en-GB" sz="1200" kern="1200" baseline="0" dirty="0">
                <a:solidFill>
                  <a:schemeClr val="tx1"/>
                </a:solidFill>
                <a:effectLst/>
                <a:latin typeface="+mn-lt"/>
                <a:ea typeface="+mn-ea"/>
                <a:cs typeface="+mn-cs"/>
              </a:rPr>
              <a:t>e satellite diagram also shows show three types of modulations, amplitude modulation and AM, frequency modulation, FM</a:t>
            </a:r>
          </a:p>
          <a:p>
            <a:endParaRPr lang="en-GB" sz="1200" kern="1200" baseline="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21</a:t>
            </a:fld>
            <a:endParaRPr lang="en-SG"/>
          </a:p>
        </p:txBody>
      </p:sp>
    </p:spTree>
    <p:extLst>
      <p:ext uri="{BB962C8B-B14F-4D97-AF65-F5344CB8AC3E}">
        <p14:creationId xmlns:p14="http://schemas.microsoft.com/office/powerpoint/2010/main" val="2955426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Signal processing is also used routinely in extracting information from a signal as in Fourier transform where the time domain</a:t>
            </a:r>
            <a:r>
              <a:rPr lang="en-GB" sz="1200" kern="1200" baseline="0" dirty="0">
                <a:solidFill>
                  <a:schemeClr val="tx1"/>
                </a:solidFill>
                <a:effectLst/>
                <a:latin typeface="+mn-lt"/>
                <a:ea typeface="+mn-ea"/>
                <a:cs typeface="+mn-cs"/>
              </a:rPr>
              <a:t> pulse train signal is transformed or converted to another domain, the frequency. This will be further elaborated in Chapter 2.</a:t>
            </a:r>
            <a:endParaRPr lang="en-SG" dirty="0"/>
          </a:p>
          <a:p>
            <a:endParaRPr lang="en-SG" dirty="0"/>
          </a:p>
          <a:p>
            <a:r>
              <a:rPr lang="en-SG" dirty="0"/>
              <a:t>Digital Signal Processing, DSP – using digital processors  to perform on the digital</a:t>
            </a:r>
          </a:p>
          <a:p>
            <a:r>
              <a:rPr lang="en-SG" dirty="0"/>
              <a:t>signals for a wide variety intended tasks. </a:t>
            </a:r>
          </a:p>
          <a:p>
            <a:endParaRPr lang="en-SG" dirty="0"/>
          </a:p>
          <a:p>
            <a:endParaRPr lang="en-SG" dirty="0"/>
          </a:p>
          <a:p>
            <a:r>
              <a:rPr lang="en-SG" sz="1200" kern="1200" dirty="0">
                <a:solidFill>
                  <a:schemeClr val="tx1"/>
                </a:solidFill>
                <a:effectLst/>
                <a:latin typeface="+mn-lt"/>
                <a:ea typeface="+mn-ea"/>
                <a:cs typeface="+mn-cs"/>
              </a:rPr>
              <a:t>R</a:t>
            </a:r>
            <a:r>
              <a:rPr lang="en-GB" sz="1200" kern="1200" dirty="0" err="1">
                <a:solidFill>
                  <a:schemeClr val="tx1"/>
                </a:solidFill>
                <a:effectLst/>
                <a:latin typeface="+mn-lt"/>
                <a:ea typeface="+mn-ea"/>
                <a:cs typeface="+mn-cs"/>
              </a:rPr>
              <a:t>ectification</a:t>
            </a:r>
            <a:r>
              <a:rPr lang="en-GB" sz="1200" kern="1200" dirty="0">
                <a:solidFill>
                  <a:schemeClr val="tx1"/>
                </a:solidFill>
                <a:effectLst/>
                <a:latin typeface="+mn-lt"/>
                <a:ea typeface="+mn-ea"/>
                <a:cs typeface="+mn-cs"/>
              </a:rPr>
              <a:t> or detection below</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where a signal is forced to have only positive values, used in demodulation and envelope detection.  You will notice</a:t>
            </a:r>
            <a:r>
              <a:rPr lang="en-GB" sz="1200" kern="1200" baseline="0" dirty="0">
                <a:solidFill>
                  <a:schemeClr val="tx1"/>
                </a:solidFill>
                <a:effectLst/>
                <a:latin typeface="+mn-lt"/>
                <a:ea typeface="+mn-ea"/>
                <a:cs typeface="+mn-cs"/>
              </a:rPr>
              <a:t> it to full wave bridge or centre tapped full wave rectification in power supply circuits. You can also perform full wave rectification through software.</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22</a:t>
            </a:fld>
            <a:endParaRPr lang="en-SG"/>
          </a:p>
        </p:txBody>
      </p:sp>
    </p:spTree>
    <p:extLst>
      <p:ext uri="{BB962C8B-B14F-4D97-AF65-F5344CB8AC3E}">
        <p14:creationId xmlns:p14="http://schemas.microsoft.com/office/powerpoint/2010/main" val="1244327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real-world signals are analog in nature such as an audio signal. On the other hand, a digital computer can only process binary numbers. Therefore, these analog signals have to be transformed into digital form before they can be processed by a processor. </a:t>
            </a:r>
            <a:r>
              <a:rPr lang="en-SG" sz="1200" kern="1200" dirty="0">
                <a:solidFill>
                  <a:schemeClr val="tx1"/>
                </a:solidFill>
                <a:effectLst/>
                <a:latin typeface="+mn-lt"/>
                <a:ea typeface="+mn-ea"/>
                <a:cs typeface="+mn-cs"/>
              </a:rPr>
              <a:t>The diagram </a:t>
            </a:r>
            <a:r>
              <a:rPr lang="en-US" sz="1200" kern="1200" dirty="0">
                <a:solidFill>
                  <a:schemeClr val="tx1"/>
                </a:solidFill>
                <a:effectLst/>
                <a:latin typeface="+mn-lt"/>
                <a:ea typeface="+mn-ea"/>
                <a:cs typeface="+mn-cs"/>
              </a:rPr>
              <a:t>shows hardware building blocks of a typical DSP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analog</a:t>
            </a:r>
            <a:r>
              <a:rPr lang="en-US" sz="1200" kern="1200" baseline="0" dirty="0">
                <a:solidFill>
                  <a:schemeClr val="tx1"/>
                </a:solidFill>
                <a:effectLst/>
                <a:latin typeface="+mn-lt"/>
                <a:ea typeface="+mn-ea"/>
                <a:cs typeface="+mn-cs"/>
              </a:rPr>
              <a:t> signal is in continuous time and continuous amplitude format. After going through the anti-aliasing filter, the output of the anti-aliasing filter is in still in continuous time and continuous amplitude format where the high frequency content is removed by the filter which perform some low-pass filtering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a:t>
            </a:r>
            <a:r>
              <a:rPr lang="en-US" sz="1200" kern="1200" baseline="0" dirty="0">
                <a:solidFill>
                  <a:schemeClr val="tx1"/>
                </a:solidFill>
                <a:effectLst/>
                <a:latin typeface="+mn-lt"/>
                <a:ea typeface="+mn-ea"/>
                <a:cs typeface="+mn-cs"/>
              </a:rPr>
              <a:t> are 6 basic building blocks that transformed the analog signals in continuous time, </a:t>
            </a:r>
            <a:r>
              <a:rPr lang="en-US" sz="1200" kern="1200" baseline="0" dirty="0" err="1">
                <a:solidFill>
                  <a:schemeClr val="tx1"/>
                </a:solidFill>
                <a:effectLst/>
                <a:latin typeface="+mn-lt"/>
                <a:ea typeface="+mn-ea"/>
                <a:cs typeface="+mn-cs"/>
              </a:rPr>
              <a:t>comtinuous</a:t>
            </a:r>
            <a:r>
              <a:rPr lang="en-US" sz="1200" kern="1200" baseline="0" dirty="0">
                <a:solidFill>
                  <a:schemeClr val="tx1"/>
                </a:solidFill>
                <a:effectLst/>
                <a:latin typeface="+mn-lt"/>
                <a:ea typeface="+mn-ea"/>
                <a:cs typeface="+mn-cs"/>
              </a:rPr>
              <a:t> amplitude format through various stages of signal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Anti-aliasing filter, sampler, </a:t>
            </a:r>
            <a:r>
              <a:rPr lang="en-US" sz="1200" kern="1200" baseline="0" dirty="0" err="1">
                <a:solidFill>
                  <a:schemeClr val="tx1"/>
                </a:solidFill>
                <a:effectLst/>
                <a:latin typeface="+mn-lt"/>
                <a:ea typeface="+mn-ea"/>
                <a:cs typeface="+mn-cs"/>
              </a:rPr>
              <a:t>quantizer</a:t>
            </a:r>
            <a:r>
              <a:rPr lang="en-US" sz="1200" kern="1200" baseline="0" dirty="0">
                <a:solidFill>
                  <a:schemeClr val="tx1"/>
                </a:solidFill>
                <a:effectLst/>
                <a:latin typeface="+mn-lt"/>
                <a:ea typeface="+mn-ea"/>
                <a:cs typeface="+mn-cs"/>
              </a:rPr>
              <a:t>, Digital Signal Processing computation, </a:t>
            </a:r>
            <a:r>
              <a:rPr lang="en-US" sz="1200" kern="1200" baseline="0" dirty="0" err="1">
                <a:solidFill>
                  <a:schemeClr val="tx1"/>
                </a:solidFill>
                <a:effectLst/>
                <a:latin typeface="+mn-lt"/>
                <a:ea typeface="+mn-ea"/>
                <a:cs typeface="+mn-cs"/>
              </a:rPr>
              <a:t>Dequantizer</a:t>
            </a:r>
            <a:r>
              <a:rPr lang="en-US" sz="1200" kern="1200" baseline="0" dirty="0">
                <a:solidFill>
                  <a:schemeClr val="tx1"/>
                </a:solidFill>
                <a:effectLst/>
                <a:latin typeface="+mn-lt"/>
                <a:ea typeface="+mn-ea"/>
                <a:cs typeface="+mn-cs"/>
              </a:rPr>
              <a:t> and reconstruction filter.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24</a:t>
            </a:fld>
            <a:endParaRPr lang="en-SG"/>
          </a:p>
        </p:txBody>
      </p:sp>
    </p:spTree>
    <p:extLst>
      <p:ext uri="{BB962C8B-B14F-4D97-AF65-F5344CB8AC3E}">
        <p14:creationId xmlns:p14="http://schemas.microsoft.com/office/powerpoint/2010/main" val="344947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c</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25</a:t>
            </a:fld>
            <a:endParaRPr lang="en-SG"/>
          </a:p>
        </p:txBody>
      </p:sp>
    </p:spTree>
    <p:extLst>
      <p:ext uri="{BB962C8B-B14F-4D97-AF65-F5344CB8AC3E}">
        <p14:creationId xmlns:p14="http://schemas.microsoft.com/office/powerpoint/2010/main" val="2549643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26</a:t>
            </a:fld>
            <a:endParaRPr lang="en-SG"/>
          </a:p>
        </p:txBody>
      </p:sp>
    </p:spTree>
    <p:extLst>
      <p:ext uri="{BB962C8B-B14F-4D97-AF65-F5344CB8AC3E}">
        <p14:creationId xmlns:p14="http://schemas.microsoft.com/office/powerpoint/2010/main" val="659974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1" kern="1200" dirty="0">
                <a:solidFill>
                  <a:schemeClr val="tx1"/>
                </a:solidFill>
                <a:effectLst/>
                <a:latin typeface="+mn-lt"/>
                <a:ea typeface="+mn-ea"/>
                <a:cs typeface="+mn-cs"/>
              </a:rPr>
              <a:t>Anti-aliasing filter,</a:t>
            </a:r>
            <a:r>
              <a:rPr lang="en-GB" sz="1200" i="1"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This is usually a low pass filter used to </a:t>
            </a:r>
            <a:r>
              <a:rPr lang="en-GB" sz="1200" kern="1200" dirty="0" err="1">
                <a:solidFill>
                  <a:schemeClr val="tx1"/>
                </a:solidFill>
                <a:effectLst/>
                <a:latin typeface="+mn-lt"/>
                <a:ea typeface="+mn-ea"/>
                <a:cs typeface="+mn-cs"/>
              </a:rPr>
              <a:t>bandlimit</a:t>
            </a:r>
            <a:r>
              <a:rPr lang="en-GB" sz="1200" kern="1200" dirty="0">
                <a:solidFill>
                  <a:schemeClr val="tx1"/>
                </a:solidFill>
                <a:effectLst/>
                <a:latin typeface="+mn-lt"/>
                <a:ea typeface="+mn-ea"/>
                <a:cs typeface="+mn-cs"/>
              </a:rPr>
              <a:t> the </a:t>
            </a:r>
            <a:r>
              <a:rPr lang="en-GB" sz="1200" kern="1200" dirty="0" err="1">
                <a:solidFill>
                  <a:schemeClr val="tx1"/>
                </a:solidFill>
                <a:effectLst/>
                <a:latin typeface="+mn-lt"/>
                <a:ea typeface="+mn-ea"/>
                <a:cs typeface="+mn-cs"/>
              </a:rPr>
              <a:t>analog</a:t>
            </a:r>
            <a:r>
              <a:rPr lang="en-GB" sz="1200" kern="1200" dirty="0">
                <a:solidFill>
                  <a:schemeClr val="tx1"/>
                </a:solidFill>
                <a:effectLst/>
                <a:latin typeface="+mn-lt"/>
                <a:ea typeface="+mn-ea"/>
                <a:cs typeface="+mn-cs"/>
              </a:rPr>
              <a:t> input signal</a:t>
            </a:r>
            <a:r>
              <a:rPr lang="en-SG"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a:solidFill>
                  <a:schemeClr val="tx1"/>
                </a:solidFill>
                <a:effectLst/>
                <a:latin typeface="+mn-lt"/>
                <a:ea typeface="+mn-ea"/>
                <a:cs typeface="+mn-cs"/>
              </a:rPr>
              <a:t>Sampler, </a:t>
            </a:r>
            <a:r>
              <a:rPr lang="en-GB" sz="1200" kern="1200" dirty="0">
                <a:solidFill>
                  <a:schemeClr val="tx1"/>
                </a:solidFill>
                <a:effectLst/>
                <a:latin typeface="+mn-lt"/>
                <a:ea typeface="+mn-ea"/>
                <a:cs typeface="+mn-cs"/>
              </a:rPr>
              <a:t>To take discrete-time samples of the </a:t>
            </a:r>
            <a:r>
              <a:rPr lang="en-GB" sz="1200" kern="1200" dirty="0" err="1">
                <a:solidFill>
                  <a:schemeClr val="tx1"/>
                </a:solidFill>
                <a:effectLst/>
                <a:latin typeface="+mn-lt"/>
                <a:ea typeface="+mn-ea"/>
                <a:cs typeface="+mn-cs"/>
              </a:rPr>
              <a:t>analog</a:t>
            </a:r>
            <a:r>
              <a:rPr lang="en-GB" sz="1200" kern="1200" dirty="0">
                <a:solidFill>
                  <a:schemeClr val="tx1"/>
                </a:solidFill>
                <a:effectLst/>
                <a:latin typeface="+mn-lt"/>
                <a:ea typeface="+mn-ea"/>
                <a:cs typeface="+mn-cs"/>
              </a:rPr>
              <a:t> signals. In other words, it converts the continuous-time signal to a discrete-time signal.</a:t>
            </a: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err="1">
                <a:solidFill>
                  <a:schemeClr val="tx1"/>
                </a:solidFill>
                <a:effectLst/>
                <a:latin typeface="+mn-lt"/>
                <a:ea typeface="+mn-ea"/>
                <a:cs typeface="+mn-cs"/>
              </a:rPr>
              <a:t>Quantizer</a:t>
            </a:r>
            <a:r>
              <a:rPr lang="en-GB" sz="1200" i="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To convert each sample of the signals into a binary codeword. In other words, it converts the continuous-amplitude signal to a discrete-amplitude signal and encodes the samples into binary </a:t>
            </a:r>
            <a:r>
              <a:rPr lang="en-GB" sz="1200" kern="1200" dirty="0" err="1">
                <a:solidFill>
                  <a:schemeClr val="tx1"/>
                </a:solidFill>
                <a:effectLst/>
                <a:latin typeface="+mn-lt"/>
                <a:ea typeface="+mn-ea"/>
                <a:cs typeface="+mn-cs"/>
              </a:rPr>
              <a:t>codewords</a:t>
            </a:r>
            <a:r>
              <a:rPr lang="en-GB" sz="1200" kern="1200" dirty="0">
                <a:solidFill>
                  <a:schemeClr val="tx1"/>
                </a:solidFill>
                <a:effectLst/>
                <a:latin typeface="+mn-lt"/>
                <a:ea typeface="+mn-ea"/>
                <a:cs typeface="+mn-cs"/>
              </a:rPr>
              <a:t>.	</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DSP,</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 special microprocessor designed to do fast calculations. It could also be a PC if it is being used for DSP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err="1">
                <a:solidFill>
                  <a:schemeClr val="tx1"/>
                </a:solidFill>
                <a:effectLst/>
                <a:latin typeface="+mn-lt"/>
                <a:ea typeface="+mn-ea"/>
                <a:cs typeface="+mn-cs"/>
              </a:rPr>
              <a:t>Dequantizer</a:t>
            </a:r>
            <a:r>
              <a:rPr lang="en-GB" sz="1200" i="1" kern="1200" dirty="0">
                <a:solidFill>
                  <a:schemeClr val="tx1"/>
                </a:solidFill>
                <a:effectLst/>
                <a:latin typeface="+mn-lt"/>
                <a:ea typeface="+mn-ea"/>
                <a:cs typeface="+mn-cs"/>
              </a:rPr>
              <a:t>,</a:t>
            </a:r>
            <a:r>
              <a:rPr lang="en-GB" sz="1200" i="1"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To convert the binary </a:t>
            </a:r>
            <a:r>
              <a:rPr lang="en-GB" sz="1200" kern="1200" dirty="0" err="1">
                <a:solidFill>
                  <a:schemeClr val="tx1"/>
                </a:solidFill>
                <a:effectLst/>
                <a:latin typeface="+mn-lt"/>
                <a:ea typeface="+mn-ea"/>
                <a:cs typeface="+mn-cs"/>
              </a:rPr>
              <a:t>codewords</a:t>
            </a:r>
            <a:r>
              <a:rPr lang="en-GB" sz="1200" kern="1200" dirty="0">
                <a:solidFill>
                  <a:schemeClr val="tx1"/>
                </a:solidFill>
                <a:effectLst/>
                <a:latin typeface="+mn-lt"/>
                <a:ea typeface="+mn-ea"/>
                <a:cs typeface="+mn-cs"/>
              </a:rPr>
              <a:t> back to an electrical signal.</a:t>
            </a:r>
            <a:endParaRPr lang="en-SG"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Reconstruction filter, </a:t>
            </a:r>
            <a:r>
              <a:rPr lang="en-GB" sz="1200" kern="1200" dirty="0">
                <a:solidFill>
                  <a:schemeClr val="tx1"/>
                </a:solidFill>
                <a:effectLst/>
                <a:latin typeface="+mn-lt"/>
                <a:ea typeface="+mn-ea"/>
                <a:cs typeface="+mn-cs"/>
              </a:rPr>
              <a:t>This is usually a low pass filter used to smoothen the output signal such that it becomes continuous-amplitude.</a:t>
            </a:r>
          </a:p>
        </p:txBody>
      </p:sp>
      <p:sp>
        <p:nvSpPr>
          <p:cNvPr id="4" name="Slide Number Placeholder 3"/>
          <p:cNvSpPr>
            <a:spLocks noGrp="1"/>
          </p:cNvSpPr>
          <p:nvPr>
            <p:ph type="sldNum" sz="quarter" idx="10"/>
          </p:nvPr>
        </p:nvSpPr>
        <p:spPr/>
        <p:txBody>
          <a:bodyPr/>
          <a:lstStyle/>
          <a:p>
            <a:fld id="{A9AB516F-0343-42D5-A890-95AA876AC5C3}" type="slidenum">
              <a:rPr lang="en-SG" smtClean="0"/>
              <a:t>27</a:t>
            </a:fld>
            <a:endParaRPr lang="en-SG"/>
          </a:p>
        </p:txBody>
      </p:sp>
    </p:spTree>
    <p:extLst>
      <p:ext uri="{BB962C8B-B14F-4D97-AF65-F5344CB8AC3E}">
        <p14:creationId xmlns:p14="http://schemas.microsoft.com/office/powerpoint/2010/main" val="526227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kern="1200" dirty="0">
                <a:solidFill>
                  <a:schemeClr val="tx1"/>
                </a:solidFill>
                <a:effectLst/>
                <a:latin typeface="+mn-lt"/>
                <a:ea typeface="+mn-ea"/>
                <a:cs typeface="+mn-cs"/>
              </a:rPr>
              <a:t>DSP has </a:t>
            </a:r>
            <a:r>
              <a:rPr lang="en-SG" sz="1200" b="1" kern="1200" dirty="0">
                <a:solidFill>
                  <a:schemeClr val="tx1"/>
                </a:solidFill>
                <a:effectLst/>
                <a:latin typeface="+mn-lt"/>
                <a:ea typeface="+mn-ea"/>
                <a:cs typeface="+mn-cs"/>
              </a:rPr>
              <a:t>a</a:t>
            </a:r>
            <a:r>
              <a:rPr lang="en-SG" sz="1200" b="0" kern="1200" dirty="0">
                <a:solidFill>
                  <a:schemeClr val="tx1"/>
                </a:solidFill>
                <a:effectLst/>
                <a:latin typeface="+mn-lt"/>
                <a:ea typeface="+mn-ea"/>
                <a:cs typeface="+mn-cs"/>
              </a:rPr>
              <a:t> high level of accuracy. The filters designed in DSP have firm control </a:t>
            </a:r>
            <a:r>
              <a:rPr lang="en-SG" sz="1200" b="1" kern="1200" dirty="0">
                <a:solidFill>
                  <a:schemeClr val="tx1"/>
                </a:solidFill>
                <a:effectLst/>
                <a:latin typeface="+mn-lt"/>
                <a:ea typeface="+mn-ea"/>
                <a:cs typeface="+mn-cs"/>
              </a:rPr>
              <a:t>over</a:t>
            </a:r>
            <a:r>
              <a:rPr lang="en-SG" sz="1200" b="0" kern="1200" dirty="0">
                <a:solidFill>
                  <a:schemeClr val="tx1"/>
                </a:solidFill>
                <a:effectLst/>
                <a:latin typeface="+mn-lt"/>
                <a:ea typeface="+mn-ea"/>
                <a:cs typeface="+mn-cs"/>
              </a:rPr>
              <a:t> output accuracy as compared to </a:t>
            </a:r>
            <a:r>
              <a:rPr lang="en-SG" sz="1200" b="1" kern="1200" dirty="0" err="1">
                <a:solidFill>
                  <a:schemeClr val="tx1"/>
                </a:solidFill>
                <a:effectLst/>
                <a:latin typeface="+mn-lt"/>
                <a:ea typeface="+mn-ea"/>
                <a:cs typeface="+mn-cs"/>
              </a:rPr>
              <a:t>analog</a:t>
            </a:r>
            <a:r>
              <a:rPr lang="en-SG" sz="1200" b="0" kern="1200" dirty="0">
                <a:solidFill>
                  <a:schemeClr val="tx1"/>
                </a:solidFill>
                <a:effectLst/>
                <a:latin typeface="+mn-lt"/>
                <a:ea typeface="+mn-ea"/>
                <a:cs typeface="+mn-cs"/>
              </a:rPr>
              <a:t> filters. The reconfiguration in an </a:t>
            </a:r>
            <a:r>
              <a:rPr lang="en-SG" sz="1200" b="1" kern="1200" dirty="0" err="1">
                <a:solidFill>
                  <a:schemeClr val="tx1"/>
                </a:solidFill>
                <a:effectLst/>
                <a:latin typeface="+mn-lt"/>
                <a:ea typeface="+mn-ea"/>
                <a:cs typeface="+mn-cs"/>
              </a:rPr>
              <a:t>analog</a:t>
            </a:r>
            <a:r>
              <a:rPr lang="en-SG" sz="1200" b="0" kern="1200" dirty="0">
                <a:solidFill>
                  <a:schemeClr val="tx1"/>
                </a:solidFill>
                <a:effectLst/>
                <a:latin typeface="+mn-lt"/>
                <a:ea typeface="+mn-ea"/>
                <a:cs typeface="+mn-cs"/>
              </a:rPr>
              <a:t> system is very much tough because the entire hardware and its component will have to be changed. It</a:t>
            </a:r>
            <a:r>
              <a:rPr lang="en-SG" sz="1200" b="0" kern="1200" baseline="0" dirty="0">
                <a:solidFill>
                  <a:schemeClr val="tx1"/>
                </a:solidFill>
                <a:effectLst/>
                <a:latin typeface="+mn-lt"/>
                <a:ea typeface="+mn-ea"/>
                <a:cs typeface="+mn-cs"/>
              </a:rPr>
              <a:t> also has lesser distortion of signals.</a:t>
            </a:r>
          </a:p>
          <a:p>
            <a:endParaRPr lang="en-SG" sz="1200" b="0" kern="1200" baseline="0" dirty="0">
              <a:solidFill>
                <a:schemeClr val="tx1"/>
              </a:solidFill>
              <a:effectLst/>
              <a:latin typeface="+mn-lt"/>
              <a:ea typeface="+mn-ea"/>
              <a:cs typeface="+mn-cs"/>
            </a:endParaRPr>
          </a:p>
          <a:p>
            <a:r>
              <a:rPr lang="en-SG" sz="1200" b="0" kern="1200" baseline="0" dirty="0">
                <a:solidFill>
                  <a:schemeClr val="tx1"/>
                </a:solidFill>
                <a:effectLst/>
                <a:latin typeface="+mn-lt"/>
                <a:ea typeface="+mn-ea"/>
                <a:cs typeface="+mn-cs"/>
              </a:rPr>
              <a:t>The disadvantages are higher cost to convert </a:t>
            </a:r>
            <a:r>
              <a:rPr lang="en-SG" sz="1200" b="0" kern="1200" baseline="0" dirty="0" err="1">
                <a:solidFill>
                  <a:schemeClr val="tx1"/>
                </a:solidFill>
                <a:effectLst/>
                <a:latin typeface="+mn-lt"/>
                <a:ea typeface="+mn-ea"/>
                <a:cs typeface="+mn-cs"/>
              </a:rPr>
              <a:t>analog</a:t>
            </a:r>
            <a:r>
              <a:rPr lang="en-SG" sz="1200" b="0" kern="1200" baseline="0" dirty="0">
                <a:solidFill>
                  <a:schemeClr val="tx1"/>
                </a:solidFill>
                <a:effectLst/>
                <a:latin typeface="+mn-lt"/>
                <a:ea typeface="+mn-ea"/>
                <a:cs typeface="+mn-cs"/>
              </a:rPr>
              <a:t> to digital signals and the digital processors plus the knowledge of the firmware and time to program the processor to achieve the function of the computations required.</a:t>
            </a:r>
            <a:endParaRPr lang="en-SG" sz="1200" b="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28</a:t>
            </a:fld>
            <a:endParaRPr lang="en-SG"/>
          </a:p>
        </p:txBody>
      </p:sp>
    </p:spTree>
    <p:extLst>
      <p:ext uri="{BB962C8B-B14F-4D97-AF65-F5344CB8AC3E}">
        <p14:creationId xmlns:p14="http://schemas.microsoft.com/office/powerpoint/2010/main" val="2664335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SG" dirty="0"/>
              <a:t>In chapter</a:t>
            </a:r>
            <a:r>
              <a:rPr lang="en-SG" baseline="0" dirty="0"/>
              <a:t> 1 you have learnt </a:t>
            </a:r>
            <a:r>
              <a:rPr lang="en-GB" dirty="0">
                <a:latin typeface="Arial" panose="020B0604020202020204" pitchFamily="34" charset="0"/>
                <a:cs typeface="Arial" panose="020B0604020202020204" pitchFamily="34" charset="0"/>
              </a:rPr>
              <a:t>what is a signal.</a:t>
            </a:r>
          </a:p>
          <a:p>
            <a:pPr eaLnBrk="1" hangingPunct="1"/>
            <a:r>
              <a:rPr lang="en-GB" dirty="0">
                <a:latin typeface="Arial" panose="020B0604020202020204" pitchFamily="34" charset="0"/>
                <a:cs typeface="Arial" panose="020B0604020202020204" pitchFamily="34" charset="0"/>
              </a:rPr>
              <a:t>what is the difference between an </a:t>
            </a:r>
            <a:r>
              <a:rPr lang="en-GB" dirty="0" err="1">
                <a:latin typeface="Arial" panose="020B0604020202020204" pitchFamily="34" charset="0"/>
                <a:cs typeface="Arial" panose="020B0604020202020204" pitchFamily="34" charset="0"/>
              </a:rPr>
              <a:t>analog</a:t>
            </a:r>
            <a:r>
              <a:rPr lang="en-GB" dirty="0">
                <a:latin typeface="Arial" panose="020B0604020202020204" pitchFamily="34" charset="0"/>
                <a:cs typeface="Arial" panose="020B0604020202020204" pitchFamily="34" charset="0"/>
              </a:rPr>
              <a:t> signal and a digital signal.</a:t>
            </a:r>
          </a:p>
          <a:p>
            <a:pPr eaLnBrk="1" hangingPunct="1"/>
            <a:r>
              <a:rPr lang="en-GB" dirty="0">
                <a:latin typeface="Arial" panose="020B0604020202020204" pitchFamily="34" charset="0"/>
                <a:cs typeface="Arial" panose="020B0604020202020204" pitchFamily="34" charset="0"/>
              </a:rPr>
              <a:t>what is signal processing and digital signal processing</a:t>
            </a:r>
          </a:p>
          <a:p>
            <a:pPr eaLnBrk="1" hangingPunct="1"/>
            <a:r>
              <a:rPr lang="en-GB" dirty="0">
                <a:latin typeface="Arial" panose="020B0604020202020204" pitchFamily="34" charset="0"/>
                <a:cs typeface="Arial" panose="020B0604020202020204" pitchFamily="34" charset="0"/>
              </a:rPr>
              <a:t>Know the block diagram of a typical DSP system.</a:t>
            </a:r>
          </a:p>
          <a:p>
            <a:pPr eaLnBrk="1" hangingPunct="1"/>
            <a:r>
              <a:rPr lang="en-GB" dirty="0">
                <a:latin typeface="Arial" panose="020B0604020202020204" pitchFamily="34" charset="0"/>
                <a:cs typeface="Arial" panose="020B0604020202020204" pitchFamily="34" charset="0"/>
              </a:rPr>
              <a:t>Compare and contrast the digital signal processing method versus traditional </a:t>
            </a:r>
            <a:r>
              <a:rPr lang="en-GB" dirty="0" err="1">
                <a:latin typeface="Arial" panose="020B0604020202020204" pitchFamily="34" charset="0"/>
                <a:cs typeface="Arial" panose="020B0604020202020204" pitchFamily="34" charset="0"/>
              </a:rPr>
              <a:t>analog</a:t>
            </a:r>
            <a:r>
              <a:rPr lang="en-GB" dirty="0">
                <a:latin typeface="Arial" panose="020B0604020202020204" pitchFamily="34" charset="0"/>
                <a:cs typeface="Arial" panose="020B0604020202020204" pitchFamily="34" charset="0"/>
              </a:rPr>
              <a:t> processing.</a:t>
            </a:r>
          </a:p>
          <a:p>
            <a:endParaRPr lang="en-SG" dirty="0"/>
          </a:p>
          <a:p>
            <a:r>
              <a:rPr lang="en-SG" dirty="0"/>
              <a:t>See you in the next lesson, chapter 2 where we will</a:t>
            </a:r>
            <a:r>
              <a:rPr lang="en-SG" baseline="0" dirty="0"/>
              <a:t> briefly covering Fourier Transform without going into the details.</a:t>
            </a:r>
          </a:p>
          <a:p>
            <a:r>
              <a:rPr lang="en-SG" baseline="0" dirty="0"/>
              <a:t>Have a great day ahead</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29</a:t>
            </a:fld>
            <a:endParaRPr lang="en-SG"/>
          </a:p>
        </p:txBody>
      </p:sp>
    </p:spTree>
    <p:extLst>
      <p:ext uri="{BB962C8B-B14F-4D97-AF65-F5344CB8AC3E}">
        <p14:creationId xmlns:p14="http://schemas.microsoft.com/office/powerpoint/2010/main" val="412317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is highly recommended to get this textbook as it contains</a:t>
            </a:r>
            <a:r>
              <a:rPr lang="en-SG" baseline="0" dirty="0"/>
              <a:t> most of the topics taught. It costs around 30+. Do check it out with the bookshop earlier.</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3</a:t>
            </a:fld>
            <a:endParaRPr lang="en-SG"/>
          </a:p>
        </p:txBody>
      </p:sp>
    </p:spTree>
    <p:extLst>
      <p:ext uri="{BB962C8B-B14F-4D97-AF65-F5344CB8AC3E}">
        <p14:creationId xmlns:p14="http://schemas.microsoft.com/office/powerpoint/2010/main" val="15684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You can find most of the teaching resources if not all</a:t>
            </a:r>
            <a:r>
              <a:rPr lang="en-SG" baseline="0" dirty="0"/>
              <a:t> on the DSP blackboard. Do take some time to visit the blackboard to familiarize where the teaching materials are kept. If you have any difficulties, please check with your </a:t>
            </a:r>
            <a:r>
              <a:rPr lang="en-SG" baseline="0" dirty="0" err="1"/>
              <a:t>coursemates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4</a:t>
            </a:fld>
            <a:endParaRPr lang="en-SG"/>
          </a:p>
        </p:txBody>
      </p:sp>
    </p:spTree>
    <p:extLst>
      <p:ext uri="{BB962C8B-B14F-4D97-AF65-F5344CB8AC3E}">
        <p14:creationId xmlns:p14="http://schemas.microsoft.com/office/powerpoint/2010/main" val="2799233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Some ground rules regarding</a:t>
            </a:r>
            <a:r>
              <a:rPr lang="en-SG" baseline="0" dirty="0"/>
              <a:t> attending the class either face to face or online. These measures are recommended so that we have effective learning. There should not be any eating in class as well and students do come prepare to answer questions for those tutorial questions that they do not understand. If more questions, the session can be a bit longer.</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5</a:t>
            </a:fld>
            <a:endParaRPr lang="en-SG"/>
          </a:p>
        </p:txBody>
      </p:sp>
    </p:spTree>
    <p:extLst>
      <p:ext uri="{BB962C8B-B14F-4D97-AF65-F5344CB8AC3E}">
        <p14:creationId xmlns:p14="http://schemas.microsoft.com/office/powerpoint/2010/main" val="12826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 Digital</a:t>
            </a:r>
            <a:r>
              <a:rPr lang="en-SG" baseline="0" dirty="0"/>
              <a:t> Signal Processing is a highly mathematical module, students are encouraged to review your engineering mathematics taught in your year 1 as we will not be going through the whole mathematic modules as time is not allocated.</a:t>
            </a:r>
          </a:p>
          <a:p>
            <a:endParaRPr lang="en-SG" baseline="0" dirty="0"/>
          </a:p>
          <a:p>
            <a:r>
              <a:rPr lang="en-SG" baseline="0" dirty="0"/>
              <a:t>Please revise your complex number, partial fraction, Euler formula and Fourier series.</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6</a:t>
            </a:fld>
            <a:endParaRPr lang="en-SG"/>
          </a:p>
        </p:txBody>
      </p:sp>
    </p:spTree>
    <p:extLst>
      <p:ext uri="{BB962C8B-B14F-4D97-AF65-F5344CB8AC3E}">
        <p14:creationId xmlns:p14="http://schemas.microsoft.com/office/powerpoint/2010/main" val="289923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Chapter 1, </a:t>
            </a:r>
            <a:r>
              <a:rPr lang="en-GB" sz="1200" b="1" kern="1200" dirty="0">
                <a:solidFill>
                  <a:schemeClr val="tx1"/>
                </a:solidFill>
                <a:effectLst/>
                <a:latin typeface="+mn-lt"/>
                <a:ea typeface="+mn-ea"/>
                <a:cs typeface="+mn-cs"/>
              </a:rPr>
              <a:t>the overall concept of digital signal processing</a:t>
            </a:r>
            <a:r>
              <a:rPr lang="en-GB" sz="1200" b="1" kern="1200" baseline="0" dirty="0">
                <a:solidFill>
                  <a:schemeClr val="tx1"/>
                </a:solidFill>
                <a:effectLst/>
                <a:latin typeface="+mn-lt"/>
                <a:ea typeface="+mn-ea"/>
                <a:cs typeface="+mn-cs"/>
              </a:rPr>
              <a:t> is </a:t>
            </a:r>
            <a:r>
              <a:rPr lang="en-GB" sz="1200" kern="1200" dirty="0">
                <a:solidFill>
                  <a:schemeClr val="tx1"/>
                </a:solidFill>
                <a:effectLst/>
                <a:latin typeface="+mn-lt"/>
                <a:ea typeface="+mn-ea"/>
                <a:cs typeface="+mn-cs"/>
              </a:rPr>
              <a:t> introduced.</a:t>
            </a:r>
          </a:p>
          <a:p>
            <a:r>
              <a:rPr lang="en-GB" sz="1200" kern="1200" dirty="0">
                <a:solidFill>
                  <a:schemeClr val="tx1"/>
                </a:solidFill>
                <a:effectLst/>
                <a:latin typeface="+mn-lt"/>
                <a:ea typeface="+mn-ea"/>
                <a:cs typeface="+mn-cs"/>
              </a:rPr>
              <a:t>It covers the following : Describe what is a signal. Define what is an </a:t>
            </a:r>
            <a:r>
              <a:rPr lang="en-GB" sz="1200" kern="1200" dirty="0" err="1">
                <a:solidFill>
                  <a:schemeClr val="tx1"/>
                </a:solidFill>
                <a:effectLst/>
                <a:latin typeface="+mn-lt"/>
                <a:ea typeface="+mn-ea"/>
                <a:cs typeface="+mn-cs"/>
              </a:rPr>
              <a:t>analog</a:t>
            </a:r>
            <a:r>
              <a:rPr lang="en-GB" sz="1200" kern="1200" dirty="0">
                <a:solidFill>
                  <a:schemeClr val="tx1"/>
                </a:solidFill>
                <a:effectLst/>
                <a:latin typeface="+mn-lt"/>
                <a:ea typeface="+mn-ea"/>
                <a:cs typeface="+mn-cs"/>
              </a:rPr>
              <a:t> signal and what is a digital signal. Describe what is signal processing. Describe the overall scheme of a digital signal processor with the aid of a block diagram.</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Compare the advantages and disadvantages of digital signal processing with traditional </a:t>
            </a:r>
            <a:r>
              <a:rPr lang="en-GB" sz="1200" kern="1200" dirty="0" err="1">
                <a:solidFill>
                  <a:schemeClr val="tx1"/>
                </a:solidFill>
                <a:effectLst/>
                <a:latin typeface="+mn-lt"/>
                <a:ea typeface="+mn-ea"/>
                <a:cs typeface="+mn-cs"/>
              </a:rPr>
              <a:t>analog</a:t>
            </a:r>
            <a:r>
              <a:rPr lang="en-GB" sz="1200" kern="1200" dirty="0">
                <a:solidFill>
                  <a:schemeClr val="tx1"/>
                </a:solidFill>
                <a:effectLst/>
                <a:latin typeface="+mn-lt"/>
                <a:ea typeface="+mn-ea"/>
                <a:cs typeface="+mn-cs"/>
              </a:rPr>
              <a:t> signal processing.</a:t>
            </a:r>
            <a:endParaRPr lang="en-SG"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Chapter 2 help</a:t>
            </a:r>
            <a:r>
              <a:rPr lang="en-GB" sz="1200" kern="1200" baseline="0" dirty="0">
                <a:solidFill>
                  <a:schemeClr val="tx1"/>
                </a:solidFill>
                <a:effectLst/>
                <a:latin typeface="+mn-lt"/>
                <a:ea typeface="+mn-ea"/>
                <a:cs typeface="+mn-cs"/>
              </a:rPr>
              <a:t> you to </a:t>
            </a:r>
            <a:r>
              <a:rPr lang="en-GB" sz="1200" b="1" kern="1200" dirty="0">
                <a:solidFill>
                  <a:schemeClr val="tx1"/>
                </a:solidFill>
                <a:effectLst/>
                <a:latin typeface="+mn-lt"/>
                <a:ea typeface="+mn-ea"/>
                <a:cs typeface="+mn-cs"/>
              </a:rPr>
              <a:t>Understand the concept of frequency domain analysis</a:t>
            </a:r>
            <a:r>
              <a:rPr lang="en-GB" sz="1200" kern="1200" dirty="0">
                <a:solidFill>
                  <a:schemeClr val="tx1"/>
                </a:solidFill>
                <a:effectLst/>
                <a:latin typeface="+mn-lt"/>
                <a:ea typeface="+mn-ea"/>
                <a:cs typeface="+mn-cs"/>
              </a:rPr>
              <a:t>. Explain how the spectral components of periodic signals can be obtained.</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Infer how Fourier transform can be used to obtain the frequency spectrum of aperiodic signals. Describe how simple signals can be perceived in the frequency domain.</a:t>
            </a:r>
            <a:endParaRPr lang="en-SG"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Chapter 3 talks </a:t>
            </a:r>
            <a:r>
              <a:rPr lang="en-US" sz="1200" b="1" kern="1200" cap="small" dirty="0">
                <a:solidFill>
                  <a:schemeClr val="tx1"/>
                </a:solidFill>
                <a:effectLst/>
                <a:latin typeface="+mn-lt"/>
                <a:ea typeface="+mn-ea"/>
                <a:cs typeface="+mn-cs"/>
              </a:rPr>
              <a:t>Conversion of Analog Signals to Digital Signals. </a:t>
            </a:r>
          </a:p>
          <a:p>
            <a:r>
              <a:rPr lang="en-GB" sz="1200" kern="1200" dirty="0">
                <a:solidFill>
                  <a:schemeClr val="tx1"/>
                </a:solidFill>
                <a:effectLst/>
                <a:latin typeface="+mn-lt"/>
                <a:ea typeface="+mn-ea"/>
                <a:cs typeface="+mn-cs"/>
              </a:rPr>
              <a:t>Explain sampling theorem.</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Deduce how </a:t>
            </a:r>
            <a:r>
              <a:rPr lang="en-GB" sz="1200" kern="1200" dirty="0" err="1">
                <a:solidFill>
                  <a:schemeClr val="tx1"/>
                </a:solidFill>
                <a:effectLst/>
                <a:latin typeface="+mn-lt"/>
                <a:ea typeface="+mn-ea"/>
                <a:cs typeface="+mn-cs"/>
              </a:rPr>
              <a:t>undersampling</a:t>
            </a:r>
            <a:r>
              <a:rPr lang="en-GB" sz="1200" kern="1200" dirty="0">
                <a:solidFill>
                  <a:schemeClr val="tx1"/>
                </a:solidFill>
                <a:effectLst/>
                <a:latin typeface="+mn-lt"/>
                <a:ea typeface="+mn-ea"/>
                <a:cs typeface="+mn-cs"/>
              </a:rPr>
              <a:t> leads to aliasing distortions.</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Explain the sampling process in frequency domain.</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Mention the </a:t>
            </a:r>
            <a:r>
              <a:rPr lang="en-GB" sz="1200" kern="1200" dirty="0" err="1">
                <a:solidFill>
                  <a:schemeClr val="tx1"/>
                </a:solidFill>
                <a:effectLst/>
                <a:latin typeface="+mn-lt"/>
                <a:ea typeface="+mn-ea"/>
                <a:cs typeface="+mn-cs"/>
              </a:rPr>
              <a:t>tradeoffs</a:t>
            </a:r>
            <a:r>
              <a:rPr lang="en-GB" sz="1200" kern="1200" dirty="0">
                <a:solidFill>
                  <a:schemeClr val="tx1"/>
                </a:solidFill>
                <a:effectLst/>
                <a:latin typeface="+mn-lt"/>
                <a:ea typeface="+mn-ea"/>
                <a:cs typeface="+mn-cs"/>
              </a:rPr>
              <a:t> involved in the selection of sampling frequency</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Explain how an </a:t>
            </a:r>
            <a:r>
              <a:rPr lang="en-GB" sz="1200" kern="1200" dirty="0" err="1">
                <a:solidFill>
                  <a:schemeClr val="tx1"/>
                </a:solidFill>
                <a:effectLst/>
                <a:latin typeface="+mn-lt"/>
                <a:ea typeface="+mn-ea"/>
                <a:cs typeface="+mn-cs"/>
              </a:rPr>
              <a:t>analog</a:t>
            </a:r>
            <a:r>
              <a:rPr lang="en-GB" sz="1200" kern="1200" dirty="0">
                <a:solidFill>
                  <a:schemeClr val="tx1"/>
                </a:solidFill>
                <a:effectLst/>
                <a:latin typeface="+mn-lt"/>
                <a:ea typeface="+mn-ea"/>
                <a:cs typeface="+mn-cs"/>
              </a:rPr>
              <a:t> voltage may be represented by binary codes.</a:t>
            </a: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Chapter 4 is devoted to </a:t>
            </a:r>
            <a:r>
              <a:rPr lang="en-US" sz="1200" b="1" kern="1200" dirty="0">
                <a:solidFill>
                  <a:schemeClr val="tx1"/>
                </a:solidFill>
                <a:effectLst/>
                <a:latin typeface="+mn-lt"/>
                <a:ea typeface="+mn-ea"/>
                <a:cs typeface="+mn-cs"/>
              </a:rPr>
              <a:t>Interpret digital signals and systems mathematically.</a:t>
            </a:r>
          </a:p>
          <a:p>
            <a:endParaRPr lang="en-US" sz="1200" b="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Give examples of discrete-time signals and how they can be represented.</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Explain how difference equations are used to model digital systems.</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Explain how digital networks are used to describe difference equations.</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Summarize the concepts of linearity and time-invariance.</a:t>
            </a:r>
            <a:endParaRPr lang="en-SG"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7</a:t>
            </a:fld>
            <a:endParaRPr lang="en-SG"/>
          </a:p>
        </p:txBody>
      </p:sp>
    </p:spTree>
    <p:extLst>
      <p:ext uri="{BB962C8B-B14F-4D97-AF65-F5344CB8AC3E}">
        <p14:creationId xmlns:p14="http://schemas.microsoft.com/office/powerpoint/2010/main" val="404394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Chapter</a:t>
            </a:r>
            <a:r>
              <a:rPr lang="en-US" sz="1200" b="0" kern="1200" baseline="0" dirty="0">
                <a:solidFill>
                  <a:schemeClr val="tx1"/>
                </a:solidFill>
                <a:effectLst/>
                <a:latin typeface="+mn-lt"/>
                <a:ea typeface="+mn-ea"/>
                <a:cs typeface="+mn-cs"/>
              </a:rPr>
              <a:t> 5 helps you to </a:t>
            </a:r>
            <a:r>
              <a:rPr lang="en-US" sz="1200" b="1" kern="1200" dirty="0">
                <a:solidFill>
                  <a:schemeClr val="tx1"/>
                </a:solidFill>
                <a:effectLst/>
                <a:latin typeface="+mn-lt"/>
                <a:ea typeface="+mn-ea"/>
                <a:cs typeface="+mn-cs"/>
              </a:rPr>
              <a:t>Understand the analytical tools used in time-domain analysis of digital systems.</a:t>
            </a:r>
          </a:p>
          <a:p>
            <a:r>
              <a:rPr lang="en-US" sz="1200" kern="1200" dirty="0">
                <a:solidFill>
                  <a:schemeClr val="tx1"/>
                </a:solidFill>
                <a:effectLst/>
                <a:latin typeface="+mn-lt"/>
                <a:ea typeface="+mn-ea"/>
                <a:cs typeface="+mn-cs"/>
              </a:rPr>
              <a:t>Deduce how impulse response can be obtained in a digital system.</a:t>
            </a:r>
            <a:endParaRPr lang="en-S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Define discrete linear convolution and explain its properties.</a:t>
            </a:r>
            <a:endParaRPr lang="en-SG"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Chapter</a:t>
            </a:r>
            <a:r>
              <a:rPr lang="en-US" sz="1200" b="0" kern="1200" baseline="0" dirty="0">
                <a:solidFill>
                  <a:schemeClr val="tx1"/>
                </a:solidFill>
                <a:effectLst/>
                <a:latin typeface="+mn-lt"/>
                <a:ea typeface="+mn-ea"/>
                <a:cs typeface="+mn-cs"/>
              </a:rPr>
              <a:t> 6 demonstrate </a:t>
            </a:r>
            <a:r>
              <a:rPr lang="en-US" sz="1200" b="1" kern="1200" dirty="0">
                <a:solidFill>
                  <a:schemeClr val="tx1"/>
                </a:solidFill>
                <a:effectLst/>
                <a:latin typeface="+mn-lt"/>
                <a:ea typeface="+mn-ea"/>
                <a:cs typeface="+mn-cs"/>
              </a:rPr>
              <a:t>the use of z-transform in signals and systems analysis.</a:t>
            </a:r>
          </a:p>
          <a:p>
            <a:r>
              <a:rPr lang="en-GB" sz="1200" kern="1200" dirty="0">
                <a:solidFill>
                  <a:schemeClr val="tx1"/>
                </a:solidFill>
                <a:effectLst/>
                <a:latin typeface="+mn-lt"/>
                <a:ea typeface="+mn-ea"/>
                <a:cs typeface="+mn-cs"/>
              </a:rPr>
              <a:t>Define the z-transform and explain its properties.</a:t>
            </a:r>
            <a:endParaRPr lang="en-S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how z-transform and inverse z-transform of common signals can be obtained using the standard z-transform table.</a:t>
            </a:r>
            <a:endParaRPr lang="en-S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how the system function of a digital system is obtained.</a:t>
            </a:r>
            <a:endParaRPr lang="en-S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how the frequency response of a digital system is obtained.</a:t>
            </a:r>
            <a:endParaRPr lang="en-S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Describe the stability of a digital system.</a:t>
            </a: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Chapter</a:t>
            </a:r>
            <a:r>
              <a:rPr lang="en-SG" sz="1200" kern="1200" baseline="0" dirty="0">
                <a:solidFill>
                  <a:schemeClr val="tx1"/>
                </a:solidFill>
                <a:effectLst/>
                <a:latin typeface="+mn-lt"/>
                <a:ea typeface="+mn-ea"/>
                <a:cs typeface="+mn-cs"/>
              </a:rPr>
              <a:t> 7 explores the useful concept of </a:t>
            </a:r>
            <a:r>
              <a:rPr lang="en-GB" sz="1200" kern="1200" dirty="0">
                <a:solidFill>
                  <a:schemeClr val="tx1"/>
                </a:solidFill>
                <a:effectLst/>
                <a:latin typeface="+mn-lt"/>
                <a:ea typeface="+mn-ea"/>
                <a:cs typeface="+mn-cs"/>
              </a:rPr>
              <a:t>discrete Fourier transform. It focuses on how signals can be represented digitally in both time and frequency domains. </a:t>
            </a:r>
          </a:p>
          <a:p>
            <a:r>
              <a:rPr lang="en-GB" sz="1200" kern="1200" dirty="0">
                <a:solidFill>
                  <a:schemeClr val="tx1"/>
                </a:solidFill>
                <a:effectLst/>
                <a:latin typeface="+mn-lt"/>
                <a:ea typeface="+mn-ea"/>
                <a:cs typeface="+mn-cs"/>
              </a:rPr>
              <a:t>Define the DFT of a finite sequence.</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Compare and contrast DFT and Fourier transform.</a:t>
            </a: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Chapter</a:t>
            </a:r>
            <a:r>
              <a:rPr lang="en-GB" sz="1200" kern="1200" baseline="0" dirty="0">
                <a:solidFill>
                  <a:schemeClr val="tx1"/>
                </a:solidFill>
                <a:effectLst/>
                <a:latin typeface="+mn-lt"/>
                <a:ea typeface="+mn-ea"/>
                <a:cs typeface="+mn-cs"/>
              </a:rPr>
              <a:t> 8 introduces a very useful topic: Information Theory and Coding. </a:t>
            </a:r>
            <a:r>
              <a:rPr lang="en-GB" sz="1200" kern="1200" dirty="0">
                <a:solidFill>
                  <a:schemeClr val="tx1"/>
                </a:solidFill>
                <a:effectLst/>
                <a:latin typeface="+mn-lt"/>
                <a:ea typeface="+mn-ea"/>
                <a:cs typeface="+mn-cs"/>
              </a:rPr>
              <a:t> </a:t>
            </a:r>
            <a:endParaRPr lang="en-SG" sz="1200" kern="1200" dirty="0">
              <a:solidFill>
                <a:schemeClr val="tx1"/>
              </a:solidFill>
              <a:effectLst/>
              <a:latin typeface="+mn-lt"/>
              <a:ea typeface="+mn-ea"/>
              <a:cs typeface="+mn-cs"/>
            </a:endParaRPr>
          </a:p>
          <a:p>
            <a:r>
              <a:rPr lang="en-SG" sz="1200" b="1" kern="1200" dirty="0">
                <a:solidFill>
                  <a:schemeClr val="tx1"/>
                </a:solidFill>
                <a:effectLst/>
                <a:latin typeface="+mn-lt"/>
                <a:ea typeface="+mn-ea"/>
                <a:cs typeface="+mn-cs"/>
              </a:rPr>
              <a:t>Understand the theory and coding that provides quantitative measures of information, analyse and characterize the fundamental limits of communication systems.</a:t>
            </a: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 basic concepts of information theory</a:t>
            </a:r>
            <a:r>
              <a:rPr lang="en-GB" sz="1200" kern="1200" dirty="0">
                <a:solidFill>
                  <a:schemeClr val="tx1"/>
                </a:solidFill>
                <a:effectLst/>
                <a:latin typeface="+mn-lt"/>
                <a:ea typeface="+mn-ea"/>
                <a:cs typeface="+mn-cs"/>
              </a:rPr>
              <a:t>.</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Understand the need for source coding for efficient and reliable digital communication. </a:t>
            </a: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Chapter 9 is the last chapter on Multimedia Signal Processing. </a:t>
            </a:r>
            <a:r>
              <a:rPr lang="en-GB" sz="1200" b="1" kern="1200" dirty="0">
                <a:solidFill>
                  <a:schemeClr val="tx1"/>
                </a:solidFill>
                <a:effectLst/>
                <a:latin typeface="+mn-lt"/>
                <a:ea typeface="+mn-ea"/>
                <a:cs typeface="+mn-cs"/>
              </a:rPr>
              <a:t>Understand </a:t>
            </a:r>
            <a:r>
              <a:rPr lang="en-US" sz="1200" b="1" kern="1200" dirty="0">
                <a:solidFill>
                  <a:schemeClr val="tx1"/>
                </a:solidFill>
                <a:effectLst/>
                <a:latin typeface="+mn-lt"/>
                <a:ea typeface="+mn-ea"/>
                <a:cs typeface="+mn-cs"/>
              </a:rPr>
              <a:t>the fundamental principles and techniques in multimedia signal processing and compression and give an overview of the current multimedia standards and technologies, and future technologies</a:t>
            </a:r>
            <a:r>
              <a:rPr lang="en-GB" sz="1200" b="1"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Explain what is compression and the different components of multimedia signal.</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Understand why compression is needed.</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Define lossless and </a:t>
            </a:r>
            <a:r>
              <a:rPr lang="en-GB" sz="1200" kern="1200" dirty="0" err="1">
                <a:solidFill>
                  <a:schemeClr val="tx1"/>
                </a:solidFill>
                <a:effectLst/>
                <a:latin typeface="+mn-lt"/>
                <a:ea typeface="+mn-ea"/>
                <a:cs typeface="+mn-cs"/>
              </a:rPr>
              <a:t>lossy</a:t>
            </a:r>
            <a:r>
              <a:rPr lang="en-GB" sz="1200" kern="1200" dirty="0">
                <a:solidFill>
                  <a:schemeClr val="tx1"/>
                </a:solidFill>
                <a:effectLst/>
                <a:latin typeface="+mn-lt"/>
                <a:ea typeface="+mn-ea"/>
                <a:cs typeface="+mn-cs"/>
              </a:rPr>
              <a:t> compressions/methods.</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Understand the different classification of lossless classifications.</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Understand the constraints of multimedia on internet, wireless communication, and storage media like, DVD and others.</a:t>
            </a:r>
            <a:endParaRPr lang="en-S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Know the different image and video formats.</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Know the different standards for the image and video compression.	</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Understand what text, image, video and audio compression are.</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SG"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8</a:t>
            </a:fld>
            <a:endParaRPr lang="en-SG"/>
          </a:p>
        </p:txBody>
      </p:sp>
    </p:spTree>
    <p:extLst>
      <p:ext uri="{BB962C8B-B14F-4D97-AF65-F5344CB8AC3E}">
        <p14:creationId xmlns:p14="http://schemas.microsoft.com/office/powerpoint/2010/main" val="2873427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this Chapter 1, </a:t>
            </a:r>
            <a:r>
              <a:rPr lang="en-GB" sz="1200" b="1" kern="1200" dirty="0">
                <a:solidFill>
                  <a:schemeClr val="tx1"/>
                </a:solidFill>
                <a:effectLst/>
                <a:latin typeface="+mn-lt"/>
                <a:ea typeface="+mn-ea"/>
                <a:cs typeface="+mn-cs"/>
              </a:rPr>
              <a:t>the overall concept of digital signal processing</a:t>
            </a:r>
            <a:r>
              <a:rPr lang="en-GB" sz="1200" b="1" kern="1200" baseline="0" dirty="0">
                <a:solidFill>
                  <a:schemeClr val="tx1"/>
                </a:solidFill>
                <a:effectLst/>
                <a:latin typeface="+mn-lt"/>
                <a:ea typeface="+mn-ea"/>
                <a:cs typeface="+mn-cs"/>
              </a:rPr>
              <a:t> is </a:t>
            </a:r>
            <a:r>
              <a:rPr lang="en-GB" sz="1200" kern="1200" dirty="0">
                <a:solidFill>
                  <a:schemeClr val="tx1"/>
                </a:solidFill>
                <a:effectLst/>
                <a:latin typeface="+mn-lt"/>
                <a:ea typeface="+mn-ea"/>
                <a:cs typeface="+mn-cs"/>
              </a:rPr>
              <a:t> introduced.</a:t>
            </a:r>
          </a:p>
          <a:p>
            <a:r>
              <a:rPr lang="en-GB" sz="1200" kern="1200" dirty="0">
                <a:solidFill>
                  <a:schemeClr val="tx1"/>
                </a:solidFill>
                <a:effectLst/>
                <a:latin typeface="+mn-lt"/>
                <a:ea typeface="+mn-ea"/>
                <a:cs typeface="+mn-cs"/>
              </a:rPr>
              <a:t>It covers the following : </a:t>
            </a:r>
          </a:p>
          <a:p>
            <a:r>
              <a:rPr lang="en-GB" sz="1200" kern="1200" dirty="0">
                <a:solidFill>
                  <a:schemeClr val="tx1"/>
                </a:solidFill>
                <a:effectLst/>
                <a:latin typeface="+mn-lt"/>
                <a:ea typeface="+mn-ea"/>
                <a:cs typeface="+mn-cs"/>
              </a:rPr>
              <a:t>Describe what is a signal. </a:t>
            </a:r>
          </a:p>
          <a:p>
            <a:r>
              <a:rPr lang="en-GB" sz="1200" kern="1200" dirty="0">
                <a:solidFill>
                  <a:schemeClr val="tx1"/>
                </a:solidFill>
                <a:effectLst/>
                <a:latin typeface="+mn-lt"/>
                <a:ea typeface="+mn-ea"/>
                <a:cs typeface="+mn-cs"/>
              </a:rPr>
              <a:t>Define what is an </a:t>
            </a:r>
            <a:r>
              <a:rPr lang="en-GB" sz="1200" kern="1200" dirty="0" err="1">
                <a:solidFill>
                  <a:schemeClr val="tx1"/>
                </a:solidFill>
                <a:effectLst/>
                <a:latin typeface="+mn-lt"/>
                <a:ea typeface="+mn-ea"/>
                <a:cs typeface="+mn-cs"/>
              </a:rPr>
              <a:t>analog</a:t>
            </a:r>
            <a:r>
              <a:rPr lang="en-GB" sz="1200" kern="1200" dirty="0">
                <a:solidFill>
                  <a:schemeClr val="tx1"/>
                </a:solidFill>
                <a:effectLst/>
                <a:latin typeface="+mn-lt"/>
                <a:ea typeface="+mn-ea"/>
                <a:cs typeface="+mn-cs"/>
              </a:rPr>
              <a:t> signal and what is a digital signal. </a:t>
            </a:r>
          </a:p>
          <a:p>
            <a:r>
              <a:rPr lang="en-GB" sz="1200" kern="1200" dirty="0">
                <a:solidFill>
                  <a:schemeClr val="tx1"/>
                </a:solidFill>
                <a:effectLst/>
                <a:latin typeface="+mn-lt"/>
                <a:ea typeface="+mn-ea"/>
                <a:cs typeface="+mn-cs"/>
              </a:rPr>
              <a:t>Describe what is signal processing. </a:t>
            </a:r>
          </a:p>
          <a:p>
            <a:r>
              <a:rPr lang="en-GB" sz="1200" kern="1200" dirty="0">
                <a:solidFill>
                  <a:schemeClr val="tx1"/>
                </a:solidFill>
                <a:effectLst/>
                <a:latin typeface="+mn-lt"/>
                <a:ea typeface="+mn-ea"/>
                <a:cs typeface="+mn-cs"/>
              </a:rPr>
              <a:t>Describe the overall scheme of a digital signal processor with the aid of a block diagram.</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Compare the advantages and disadvantages of digital signal processing with traditional </a:t>
            </a:r>
            <a:r>
              <a:rPr lang="en-GB" sz="1200" kern="1200" dirty="0" err="1">
                <a:solidFill>
                  <a:schemeClr val="tx1"/>
                </a:solidFill>
                <a:effectLst/>
                <a:latin typeface="+mn-lt"/>
                <a:ea typeface="+mn-ea"/>
                <a:cs typeface="+mn-cs"/>
              </a:rPr>
              <a:t>analog</a:t>
            </a:r>
            <a:r>
              <a:rPr lang="en-GB" sz="1200" kern="1200" dirty="0">
                <a:solidFill>
                  <a:schemeClr val="tx1"/>
                </a:solidFill>
                <a:effectLst/>
                <a:latin typeface="+mn-lt"/>
                <a:ea typeface="+mn-ea"/>
                <a:cs typeface="+mn-cs"/>
              </a:rPr>
              <a:t> signal processing</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9</a:t>
            </a:fld>
            <a:endParaRPr lang="en-SG"/>
          </a:p>
        </p:txBody>
      </p:sp>
    </p:spTree>
    <p:extLst>
      <p:ext uri="{BB962C8B-B14F-4D97-AF65-F5344CB8AC3E}">
        <p14:creationId xmlns:p14="http://schemas.microsoft.com/office/powerpoint/2010/main" val="2548007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85110044-E479-4FCD-BDD3-B5EB5955C73F}" type="datetime1">
              <a:rPr lang="en-US" smtClean="0"/>
              <a:t>10/12/2021</a:t>
            </a:fld>
            <a:endParaRPr lang="en-US" dirty="0"/>
          </a:p>
        </p:txBody>
      </p:sp>
      <p:sp>
        <p:nvSpPr>
          <p:cNvPr id="5" name="Footer Placeholder 4"/>
          <p:cNvSpPr>
            <a:spLocks noGrp="1"/>
          </p:cNvSpPr>
          <p:nvPr>
            <p:ph type="ftr" sz="quarter" idx="11"/>
          </p:nvPr>
        </p:nvSpPr>
        <p:spPr/>
        <p:txBody>
          <a:bodyPr/>
          <a:lstStyle/>
          <a:p>
            <a:r>
              <a:rPr lang="en-US" smtClean="0"/>
              <a:t>Official (Open), Non-sensitive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a:stretch>
            <a:fillRect/>
          </a:stretch>
        </p:blipFill>
        <p:spPr>
          <a:xfrm>
            <a:off x="7727236" y="67989"/>
            <a:ext cx="1414395" cy="323116"/>
          </a:xfrm>
          <a:prstGeom prst="rect">
            <a:avLst/>
          </a:prstGeom>
        </p:spPr>
      </p:pic>
    </p:spTree>
    <p:custDataLst>
      <p:tags r:id="rId1"/>
    </p:custDataLst>
    <p:extLst>
      <p:ext uri="{BB962C8B-B14F-4D97-AF65-F5344CB8AC3E}">
        <p14:creationId xmlns:p14="http://schemas.microsoft.com/office/powerpoint/2010/main" val="3161136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D4D971F-B981-4D98-A26A-DF87FC89689D}" type="datetime1">
              <a:rPr lang="en-US" smtClean="0"/>
              <a:t>10/12/2021</a:t>
            </a:fld>
            <a:endParaRPr lang="en-US" dirty="0"/>
          </a:p>
        </p:txBody>
      </p:sp>
      <p:sp>
        <p:nvSpPr>
          <p:cNvPr id="5" name="Footer Placeholder 4"/>
          <p:cNvSpPr>
            <a:spLocks noGrp="1"/>
          </p:cNvSpPr>
          <p:nvPr>
            <p:ph type="ftr" sz="quarter" idx="11"/>
          </p:nvPr>
        </p:nvSpPr>
        <p:spPr/>
        <p:txBody>
          <a:bodyPr/>
          <a:lstStyle/>
          <a:p>
            <a:r>
              <a:rPr lang="en-US" smtClean="0"/>
              <a:t>Official (Open), Non-sensitive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ustDataLst>
      <p:tags r:id="rId1"/>
    </p:custDataLst>
    <p:extLst>
      <p:ext uri="{BB962C8B-B14F-4D97-AF65-F5344CB8AC3E}">
        <p14:creationId xmlns:p14="http://schemas.microsoft.com/office/powerpoint/2010/main" val="201329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A75EA84-EDDB-482E-82B7-5FE6E4F108D7}" type="datetime1">
              <a:rPr lang="en-US" smtClean="0"/>
              <a:t>10/12/2021</a:t>
            </a:fld>
            <a:endParaRPr lang="en-US" dirty="0"/>
          </a:p>
        </p:txBody>
      </p:sp>
      <p:sp>
        <p:nvSpPr>
          <p:cNvPr id="5" name="Footer Placeholder 4"/>
          <p:cNvSpPr>
            <a:spLocks noGrp="1"/>
          </p:cNvSpPr>
          <p:nvPr>
            <p:ph type="ftr" sz="quarter" idx="11"/>
          </p:nvPr>
        </p:nvSpPr>
        <p:spPr/>
        <p:txBody>
          <a:bodyPr/>
          <a:lstStyle/>
          <a:p>
            <a:r>
              <a:rPr lang="en-US" smtClean="0"/>
              <a:t>Official (Open), Non-sensitive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ustDataLst>
      <p:tags r:id="rId1"/>
    </p:custDataLst>
    <p:extLst>
      <p:ext uri="{BB962C8B-B14F-4D97-AF65-F5344CB8AC3E}">
        <p14:creationId xmlns:p14="http://schemas.microsoft.com/office/powerpoint/2010/main" val="3918755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68313" y="15573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59313" y="155733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59313" y="389572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fld id="{89619350-4E77-45DF-9E18-4612C2435432}" type="datetime1">
              <a:rPr lang="en-US" smtClean="0"/>
              <a:t>10/12/2021</a:t>
            </a:fld>
            <a:endParaRPr lang="en-GB"/>
          </a:p>
        </p:txBody>
      </p:sp>
      <p:sp>
        <p:nvSpPr>
          <p:cNvPr id="7"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8" name="Rectangle 6"/>
          <p:cNvSpPr>
            <a:spLocks noGrp="1" noChangeArrowheads="1"/>
          </p:cNvSpPr>
          <p:nvPr>
            <p:ph type="sldNum" sz="quarter" idx="12"/>
          </p:nvPr>
        </p:nvSpPr>
        <p:spPr>
          <a:ln/>
        </p:spPr>
        <p:txBody>
          <a:bodyPr/>
          <a:lstStyle>
            <a:lvl1pPr>
              <a:defRPr/>
            </a:lvl1pPr>
          </a:lstStyle>
          <a:p>
            <a:pPr>
              <a:defRPr/>
            </a:pPr>
            <a:fld id="{67EB9BDA-7799-4F9A-AE1C-2970C6B6ED09}" type="slidenum">
              <a:rPr lang="en-GB"/>
              <a:pPr>
                <a:defRPr/>
              </a:pPr>
              <a:t>‹#›</a:t>
            </a:fld>
            <a:endParaRPr lang="en-GB"/>
          </a:p>
        </p:txBody>
      </p:sp>
    </p:spTree>
    <p:custDataLst>
      <p:tags r:id="rId1"/>
    </p:custDataLst>
    <p:extLst>
      <p:ext uri="{BB962C8B-B14F-4D97-AF65-F5344CB8AC3E}">
        <p14:creationId xmlns:p14="http://schemas.microsoft.com/office/powerpoint/2010/main" val="409091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F02F34-BE76-4B3D-AF4E-287DEC88C4A6}" type="datetime1">
              <a:rPr lang="en-US" smtClean="0"/>
              <a:t>10/12/2021</a:t>
            </a:fld>
            <a:endParaRPr lang="en-US" dirty="0"/>
          </a:p>
        </p:txBody>
      </p:sp>
      <p:sp>
        <p:nvSpPr>
          <p:cNvPr id="5" name="Footer Placeholder 4"/>
          <p:cNvSpPr>
            <a:spLocks noGrp="1"/>
          </p:cNvSpPr>
          <p:nvPr>
            <p:ph type="ftr" sz="quarter" idx="11"/>
          </p:nvPr>
        </p:nvSpPr>
        <p:spPr/>
        <p:txBody>
          <a:bodyPr/>
          <a:lstStyle/>
          <a:p>
            <a:r>
              <a:rPr lang="en-US" smtClean="0"/>
              <a:t>Official (Open), Non-sensitive</a:t>
            </a:r>
            <a:endParaRPr lang="en-US" dirty="0"/>
          </a:p>
        </p:txBody>
      </p:sp>
      <p:sp>
        <p:nvSpPr>
          <p:cNvPr id="6" name="Slide Number Placeholder 5"/>
          <p:cNvSpPr>
            <a:spLocks noGrp="1"/>
          </p:cNvSpPr>
          <p:nvPr>
            <p:ph type="sldNum" sz="quarter" idx="12"/>
          </p:nvPr>
        </p:nvSpPr>
        <p:spPr/>
        <p:txBody>
          <a:bodyPr/>
          <a:lstStyle/>
          <a:p>
            <a:fld id="{66657E6C-C0B0-40C5-A101-5DA181EECD0C}" type="slidenum">
              <a:rPr lang="en-US" dirty="0"/>
              <a:t>‹#›</a:t>
            </a:fld>
            <a:endParaRPr lang="en-US" dirty="0"/>
          </a:p>
        </p:txBody>
      </p:sp>
    </p:spTree>
    <p:custDataLst>
      <p:tags r:id="rId1"/>
    </p:custDataLst>
    <p:extLst>
      <p:ext uri="{BB962C8B-B14F-4D97-AF65-F5344CB8AC3E}">
        <p14:creationId xmlns:p14="http://schemas.microsoft.com/office/powerpoint/2010/main" val="14843566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30F1882-7DC8-4012-A228-140EA23FE069}" type="datetime1">
              <a:rPr lang="en-US" smtClean="0"/>
              <a:t>10/12/2021</a:t>
            </a:fld>
            <a:endParaRPr lang="en-US" dirty="0"/>
          </a:p>
        </p:txBody>
      </p:sp>
      <p:sp>
        <p:nvSpPr>
          <p:cNvPr id="5" name="Footer Placeholder 4"/>
          <p:cNvSpPr>
            <a:spLocks noGrp="1"/>
          </p:cNvSpPr>
          <p:nvPr>
            <p:ph type="ftr" sz="quarter" idx="11"/>
          </p:nvPr>
        </p:nvSpPr>
        <p:spPr/>
        <p:txBody>
          <a:bodyPr/>
          <a:lstStyle/>
          <a:p>
            <a:r>
              <a:rPr lang="en-US" smtClean="0"/>
              <a:t>Official (Open), Non-sensitive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a:stretch>
            <a:fillRect/>
          </a:stretch>
        </p:blipFill>
        <p:spPr>
          <a:xfrm>
            <a:off x="7691995" y="66742"/>
            <a:ext cx="1414395" cy="323116"/>
          </a:xfrm>
          <a:prstGeom prst="rect">
            <a:avLst/>
          </a:prstGeom>
        </p:spPr>
      </p:pic>
    </p:spTree>
    <p:custDataLst>
      <p:tags r:id="rId1"/>
    </p:custDataLst>
    <p:extLst>
      <p:ext uri="{BB962C8B-B14F-4D97-AF65-F5344CB8AC3E}">
        <p14:creationId xmlns:p14="http://schemas.microsoft.com/office/powerpoint/2010/main" val="2021659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dirty="0"/>
              <a:t>Click to edit Master title style</a:t>
            </a:r>
          </a:p>
        </p:txBody>
      </p:sp>
      <p:sp>
        <p:nvSpPr>
          <p:cNvPr id="3" name="Content Placeholder 2"/>
          <p:cNvSpPr>
            <a:spLocks noGrp="1"/>
          </p:cNvSpPr>
          <p:nvPr>
            <p:ph sz="half" idx="1"/>
          </p:nvPr>
        </p:nvSpPr>
        <p:spPr>
          <a:xfrm>
            <a:off x="822960" y="1845734"/>
            <a:ext cx="370332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3440" y="1845735"/>
            <a:ext cx="370332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A53FD5A-E864-4AA1-A05D-BC706D933842}" type="datetime1">
              <a:rPr lang="en-US" smtClean="0"/>
              <a:t>10/12/2021</a:t>
            </a:fld>
            <a:endParaRPr lang="en-US" dirty="0"/>
          </a:p>
        </p:txBody>
      </p:sp>
      <p:sp>
        <p:nvSpPr>
          <p:cNvPr id="6" name="Footer Placeholder 5"/>
          <p:cNvSpPr>
            <a:spLocks noGrp="1"/>
          </p:cNvSpPr>
          <p:nvPr>
            <p:ph type="ftr" sz="quarter" idx="11"/>
          </p:nvPr>
        </p:nvSpPr>
        <p:spPr/>
        <p:txBody>
          <a:bodyPr/>
          <a:lstStyle/>
          <a:p>
            <a:r>
              <a:rPr lang="en-US" smtClean="0"/>
              <a:t>Official (Open), Non-sensitive</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ustDataLst>
      <p:tags r:id="rId1"/>
    </p:custDataLst>
    <p:extLst>
      <p:ext uri="{BB962C8B-B14F-4D97-AF65-F5344CB8AC3E}">
        <p14:creationId xmlns:p14="http://schemas.microsoft.com/office/powerpoint/2010/main" val="2619763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dirty="0"/>
              <a:t>Click to edit Master title style</a:t>
            </a:r>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71E0D7-CA10-4005-B461-4F28E5DF6EFA}" type="datetime1">
              <a:rPr lang="en-US" smtClean="0"/>
              <a:t>10/12/2021</a:t>
            </a:fld>
            <a:endParaRPr lang="en-US" dirty="0"/>
          </a:p>
        </p:txBody>
      </p:sp>
      <p:sp>
        <p:nvSpPr>
          <p:cNvPr id="8" name="Footer Placeholder 7"/>
          <p:cNvSpPr>
            <a:spLocks noGrp="1"/>
          </p:cNvSpPr>
          <p:nvPr>
            <p:ph type="ftr" sz="quarter" idx="11"/>
          </p:nvPr>
        </p:nvSpPr>
        <p:spPr/>
        <p:txBody>
          <a:bodyPr/>
          <a:lstStyle/>
          <a:p>
            <a:r>
              <a:rPr lang="en-US" smtClean="0"/>
              <a:t>Official (Open), Non-sensitive</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ustDataLst>
      <p:tags r:id="rId1"/>
    </p:custDataLst>
    <p:extLst>
      <p:ext uri="{BB962C8B-B14F-4D97-AF65-F5344CB8AC3E}">
        <p14:creationId xmlns:p14="http://schemas.microsoft.com/office/powerpoint/2010/main" val="300646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3D5A3CC-84C3-4A1A-B447-4AB5C299EC69}" type="datetime1">
              <a:rPr lang="en-US" smtClean="0"/>
              <a:t>10/12/2021</a:t>
            </a:fld>
            <a:endParaRPr lang="en-US" dirty="0"/>
          </a:p>
        </p:txBody>
      </p:sp>
      <p:sp>
        <p:nvSpPr>
          <p:cNvPr id="4" name="Footer Placeholder 3"/>
          <p:cNvSpPr>
            <a:spLocks noGrp="1"/>
          </p:cNvSpPr>
          <p:nvPr>
            <p:ph type="ftr" sz="quarter" idx="11"/>
          </p:nvPr>
        </p:nvSpPr>
        <p:spPr/>
        <p:txBody>
          <a:bodyPr/>
          <a:lstStyle/>
          <a:p>
            <a:r>
              <a:rPr lang="en-US" smtClean="0"/>
              <a:t>Official (Open), Non-sensitive</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ustDataLst>
      <p:tags r:id="rId1"/>
    </p:custDataLst>
    <p:extLst>
      <p:ext uri="{BB962C8B-B14F-4D97-AF65-F5344CB8AC3E}">
        <p14:creationId xmlns:p14="http://schemas.microsoft.com/office/powerpoint/2010/main" val="507725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E2E330-F819-4D18-84DA-BE371FB808FB}" type="datetime1">
              <a:rPr lang="en-US" smtClean="0"/>
              <a:t>10/12/2021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Official (Open), Non-sensitive</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2" name="Picture 1"/>
          <p:cNvPicPr>
            <a:picLocks noChangeAspect="1"/>
          </p:cNvPicPr>
          <p:nvPr userDrawn="1"/>
        </p:nvPicPr>
        <p:blipFill>
          <a:blip r:embed="rId3"/>
          <a:stretch>
            <a:fillRect/>
          </a:stretch>
        </p:blipFill>
        <p:spPr>
          <a:xfrm>
            <a:off x="7729605" y="116632"/>
            <a:ext cx="1414395" cy="323116"/>
          </a:xfrm>
          <a:prstGeom prst="rect">
            <a:avLst/>
          </a:prstGeom>
        </p:spPr>
      </p:pic>
    </p:spTree>
    <p:custDataLst>
      <p:tags r:id="rId1"/>
    </p:custDataLst>
    <p:extLst>
      <p:ext uri="{BB962C8B-B14F-4D97-AF65-F5344CB8AC3E}">
        <p14:creationId xmlns:p14="http://schemas.microsoft.com/office/powerpoint/2010/main" val="983778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600450" y="731520"/>
            <a:ext cx="486918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B5B0C47-2159-4F2D-B4CB-C4168686E879}" type="datetime1">
              <a:rPr lang="en-US" smtClean="0"/>
              <a:t>10/12/2021</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Official (Open), Non-sensitive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pic>
        <p:nvPicPr>
          <p:cNvPr id="10" name="Picture 9"/>
          <p:cNvPicPr>
            <a:picLocks noChangeAspect="1"/>
          </p:cNvPicPr>
          <p:nvPr userDrawn="1"/>
        </p:nvPicPr>
        <p:blipFill>
          <a:blip r:embed="rId3"/>
          <a:stretch>
            <a:fillRect/>
          </a:stretch>
        </p:blipFill>
        <p:spPr>
          <a:xfrm>
            <a:off x="7705484" y="99496"/>
            <a:ext cx="1414395" cy="323116"/>
          </a:xfrm>
          <a:prstGeom prst="rect">
            <a:avLst/>
          </a:prstGeom>
        </p:spPr>
      </p:pic>
    </p:spTree>
    <p:custDataLst>
      <p:tags r:id="rId1"/>
    </p:custDataLst>
    <p:extLst>
      <p:ext uri="{BB962C8B-B14F-4D97-AF65-F5344CB8AC3E}">
        <p14:creationId xmlns:p14="http://schemas.microsoft.com/office/powerpoint/2010/main" val="428520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dirty="0"/>
              <a:t>Click to edit Master title style</a:t>
            </a:r>
          </a:p>
        </p:txBody>
      </p:sp>
      <p:pic>
        <p:nvPicPr>
          <p:cNvPr id="10" name="Picture 9"/>
          <p:cNvPicPr>
            <a:picLocks noChangeAspect="1"/>
          </p:cNvPicPr>
          <p:nvPr userDrawn="1"/>
        </p:nvPicPr>
        <p:blipFill>
          <a:blip r:embed="rId3"/>
          <a:stretch>
            <a:fillRect/>
          </a:stretch>
        </p:blipFill>
        <p:spPr>
          <a:xfrm>
            <a:off x="0" y="0"/>
            <a:ext cx="1414395" cy="323116"/>
          </a:xfrm>
          <a:prstGeom prst="rect">
            <a:avLst/>
          </a:prstGeom>
        </p:spPr>
      </p:pic>
      <p:sp>
        <p:nvSpPr>
          <p:cNvPr id="3" name="Picture Placeholder 2"/>
          <p:cNvSpPr>
            <a:spLocks noGrp="1" noChangeAspect="1"/>
          </p:cNvSpPr>
          <p:nvPr>
            <p:ph type="pic" idx="1"/>
          </p:nvPr>
        </p:nvSpPr>
        <p:spPr>
          <a:xfrm>
            <a:off x="-9825" y="-29176"/>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4376848-3EAC-4BBF-8883-95F8F0331B77}" type="datetime1">
              <a:rPr lang="en-US" smtClean="0"/>
              <a:t>10/12/2021</a:t>
            </a:fld>
            <a:endParaRPr lang="en-US" dirty="0"/>
          </a:p>
        </p:txBody>
      </p:sp>
      <p:sp>
        <p:nvSpPr>
          <p:cNvPr id="6" name="Footer Placeholder 5"/>
          <p:cNvSpPr>
            <a:spLocks noGrp="1"/>
          </p:cNvSpPr>
          <p:nvPr>
            <p:ph type="ftr" sz="quarter" idx="11"/>
          </p:nvPr>
        </p:nvSpPr>
        <p:spPr/>
        <p:txBody>
          <a:bodyPr/>
          <a:lstStyle/>
          <a:p>
            <a:r>
              <a:rPr lang="en-US" smtClean="0"/>
              <a:t>Official (Open), Non-sensitive</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ustDataLst>
      <p:tags r:id="rId1"/>
    </p:custDataLst>
    <p:extLst>
      <p:ext uri="{BB962C8B-B14F-4D97-AF65-F5344CB8AC3E}">
        <p14:creationId xmlns:p14="http://schemas.microsoft.com/office/powerpoint/2010/main" val="776353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E21CB63D-80E4-450C-919C-7A88A54FF22E}" type="datetime1">
              <a:rPr lang="en-US" smtClean="0"/>
              <a:t>10/12/2021</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Official (Open), Non-sensitive</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5"/>
          <a:stretch>
            <a:fillRect/>
          </a:stretch>
        </p:blipFill>
        <p:spPr>
          <a:xfrm>
            <a:off x="7702165" y="116335"/>
            <a:ext cx="1414395" cy="323116"/>
          </a:xfrm>
          <a:prstGeom prst="rect">
            <a:avLst/>
          </a:prstGeom>
        </p:spPr>
      </p:pic>
    </p:spTree>
    <p:custDataLst>
      <p:tags r:id="rId14"/>
    </p:custDataLst>
    <p:extLst>
      <p:ext uri="{BB962C8B-B14F-4D97-AF65-F5344CB8AC3E}">
        <p14:creationId xmlns:p14="http://schemas.microsoft.com/office/powerpoint/2010/main" val="267072199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0.mp3"/><Relationship Id="rId7" Type="http://schemas.openxmlformats.org/officeDocument/2006/relationships/image" Target="../media/image6.jpeg"/><Relationship Id="rId2" Type="http://schemas.microsoft.com/office/2007/relationships/media" Target="../media/media10.mp3"/><Relationship Id="rId1" Type="http://schemas.openxmlformats.org/officeDocument/2006/relationships/tags" Target="../tags/tag24.xml"/><Relationship Id="rId6" Type="http://schemas.openxmlformats.org/officeDocument/2006/relationships/image" Target="../media/image5.png"/><Relationship Id="rId11" Type="http://schemas.openxmlformats.org/officeDocument/2006/relationships/image" Target="../media/image2.png"/><Relationship Id="rId5" Type="http://schemas.openxmlformats.org/officeDocument/2006/relationships/notesSlide" Target="../notesSlides/notesSlide10.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audio" Target="../media/media11.mp3"/><Relationship Id="rId2" Type="http://schemas.microsoft.com/office/2007/relationships/media" Target="../media/media11.mp3"/><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p3"/><Relationship Id="rId7" Type="http://schemas.openxmlformats.org/officeDocument/2006/relationships/image" Target="../media/image2.png"/><Relationship Id="rId2" Type="http://schemas.microsoft.com/office/2007/relationships/media" Target="../media/media12.mp3"/><Relationship Id="rId1" Type="http://schemas.openxmlformats.org/officeDocument/2006/relationships/tags" Target="../tags/tag26.xml"/><Relationship Id="rId6" Type="http://schemas.openxmlformats.org/officeDocument/2006/relationships/image" Target="../media/image10.wmf"/><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p3"/><Relationship Id="rId7" Type="http://schemas.openxmlformats.org/officeDocument/2006/relationships/image" Target="../media/image12.jpeg"/><Relationship Id="rId2" Type="http://schemas.microsoft.com/office/2007/relationships/media" Target="../media/media13.mp3"/><Relationship Id="rId1" Type="http://schemas.openxmlformats.org/officeDocument/2006/relationships/tags" Target="../tags/tag27.xml"/><Relationship Id="rId6" Type="http://schemas.openxmlformats.org/officeDocument/2006/relationships/image" Target="../media/image11.wmf"/><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2.png"/><Relationship Id="rId2" Type="http://schemas.microsoft.com/office/2007/relationships/media" Target="../media/media14.mp3"/><Relationship Id="rId1" Type="http://schemas.openxmlformats.org/officeDocument/2006/relationships/tags" Target="../tags/tag28.xml"/><Relationship Id="rId6" Type="http://schemas.openxmlformats.org/officeDocument/2006/relationships/image" Target="../media/image13.emf"/><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p3"/><Relationship Id="rId2" Type="http://schemas.microsoft.com/office/2007/relationships/media" Target="../media/media15.mp3"/><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6.mp3"/><Relationship Id="rId7" Type="http://schemas.openxmlformats.org/officeDocument/2006/relationships/image" Target="../media/image15.png"/><Relationship Id="rId2" Type="http://schemas.microsoft.com/office/2007/relationships/media" Target="../media/media16.mp3"/><Relationship Id="rId1" Type="http://schemas.openxmlformats.org/officeDocument/2006/relationships/tags" Target="../tags/tag30.xml"/><Relationship Id="rId6" Type="http://schemas.openxmlformats.org/officeDocument/2006/relationships/image" Target="../media/image14.gif"/><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audio" Target="../media/media17.mp3"/><Relationship Id="rId2" Type="http://schemas.microsoft.com/office/2007/relationships/media" Target="../media/media17.mp3"/><Relationship Id="rId1" Type="http://schemas.openxmlformats.org/officeDocument/2006/relationships/tags" Target="../tags/tag31.xml"/><Relationship Id="rId6" Type="http://schemas.openxmlformats.org/officeDocument/2006/relationships/image" Target="../media/image2.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p3"/><Relationship Id="rId7" Type="http://schemas.openxmlformats.org/officeDocument/2006/relationships/image" Target="../media/image2.png"/><Relationship Id="rId2" Type="http://schemas.microsoft.com/office/2007/relationships/media" Target="../media/media18.mp3"/><Relationship Id="rId1" Type="http://schemas.openxmlformats.org/officeDocument/2006/relationships/tags" Target="../tags/tag32.xml"/><Relationship Id="rId6" Type="http://schemas.openxmlformats.org/officeDocument/2006/relationships/image" Target="../media/image10.wmf"/><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p3"/><Relationship Id="rId7" Type="http://schemas.openxmlformats.org/officeDocument/2006/relationships/image" Target="../media/image2.png"/><Relationship Id="rId2" Type="http://schemas.microsoft.com/office/2007/relationships/media" Target="../media/media19.mp3"/><Relationship Id="rId1" Type="http://schemas.openxmlformats.org/officeDocument/2006/relationships/tags" Target="../tags/tag33.xml"/><Relationship Id="rId6" Type="http://schemas.openxmlformats.org/officeDocument/2006/relationships/image" Target="../media/image17.wmf"/><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p3"/><Relationship Id="rId2" Type="http://schemas.microsoft.com/office/2007/relationships/media" Target="../media/media20.mp3"/><Relationship Id="rId1" Type="http://schemas.openxmlformats.org/officeDocument/2006/relationships/tags" Target="../tags/tag34.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4.jpeg"/><Relationship Id="rId3" Type="http://schemas.openxmlformats.org/officeDocument/2006/relationships/audio" Target="../media/media21.mp3"/><Relationship Id="rId7" Type="http://schemas.openxmlformats.org/officeDocument/2006/relationships/image" Target="../media/image19.emf"/><Relationship Id="rId12" Type="http://schemas.openxmlformats.org/officeDocument/2006/relationships/image" Target="../media/image23.gif"/><Relationship Id="rId2" Type="http://schemas.microsoft.com/office/2007/relationships/media" Target="../media/media21.mp3"/><Relationship Id="rId1" Type="http://schemas.openxmlformats.org/officeDocument/2006/relationships/tags" Target="../tags/tag35.xml"/><Relationship Id="rId6" Type="http://schemas.openxmlformats.org/officeDocument/2006/relationships/image" Target="../media/image18.emf"/><Relationship Id="rId11" Type="http://schemas.openxmlformats.org/officeDocument/2006/relationships/hyperlink" Target="http://upload.wikimedia.org/wikipedia/commons/a/a4/Amfm3-en-de.gif" TargetMode="External"/><Relationship Id="rId5" Type="http://schemas.openxmlformats.org/officeDocument/2006/relationships/notesSlide" Target="../notesSlides/notesSlide21.xml"/><Relationship Id="rId10" Type="http://schemas.openxmlformats.org/officeDocument/2006/relationships/image" Target="../media/image22.jpeg"/><Relationship Id="rId4" Type="http://schemas.openxmlformats.org/officeDocument/2006/relationships/slideLayout" Target="../slideLayouts/slideLayout2.xml"/><Relationship Id="rId9" Type="http://schemas.openxmlformats.org/officeDocument/2006/relationships/image" Target="../media/image21.emf"/><Relationship Id="rId1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audio" Target="../media/media22.mp3"/><Relationship Id="rId7" Type="http://schemas.openxmlformats.org/officeDocument/2006/relationships/image" Target="../media/image26.emf"/><Relationship Id="rId2" Type="http://schemas.microsoft.com/office/2007/relationships/media" Target="../media/media22.mp3"/><Relationship Id="rId1" Type="http://schemas.openxmlformats.org/officeDocument/2006/relationships/tags" Target="../tags/tag36.xml"/><Relationship Id="rId6" Type="http://schemas.openxmlformats.org/officeDocument/2006/relationships/image" Target="../media/image25.emf"/><Relationship Id="rId5" Type="http://schemas.openxmlformats.org/officeDocument/2006/relationships/notesSlide" Target="../notesSlides/notesSlide22.xml"/><Relationship Id="rId10" Type="http://schemas.openxmlformats.org/officeDocument/2006/relationships/image" Target="../media/image2.png"/><Relationship Id="rId4" Type="http://schemas.openxmlformats.org/officeDocument/2006/relationships/slideLayout" Target="../slideLayouts/slideLayout7.xml"/><Relationship Id="rId9" Type="http://schemas.openxmlformats.org/officeDocument/2006/relationships/image" Target="../media/image28.wmf"/></Relationships>
</file>

<file path=ppt/slides/_rels/slide23.xml.rels><?xml version="1.0" encoding="UTF-8" standalone="yes"?>
<Relationships xmlns="http://schemas.openxmlformats.org/package/2006/relationships"><Relationship Id="rId3" Type="http://schemas.openxmlformats.org/officeDocument/2006/relationships/audio" Target="../media/media23.mp3"/><Relationship Id="rId7" Type="http://schemas.openxmlformats.org/officeDocument/2006/relationships/image" Target="../media/image2.png"/><Relationship Id="rId2" Type="http://schemas.microsoft.com/office/2007/relationships/media" Target="../media/media23.mp3"/><Relationship Id="rId1" Type="http://schemas.openxmlformats.org/officeDocument/2006/relationships/tags" Target="../tags/tag37.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png"/><Relationship Id="rId3" Type="http://schemas.openxmlformats.org/officeDocument/2006/relationships/audio" Target="../media/media24.mp3"/><Relationship Id="rId7" Type="http://schemas.openxmlformats.org/officeDocument/2006/relationships/image" Target="../media/image30.png"/><Relationship Id="rId12" Type="http://schemas.openxmlformats.org/officeDocument/2006/relationships/image" Target="../media/image35.gif"/><Relationship Id="rId2" Type="http://schemas.microsoft.com/office/2007/relationships/media" Target="../media/media24.mp3"/><Relationship Id="rId1" Type="http://schemas.openxmlformats.org/officeDocument/2006/relationships/tags" Target="../tags/tag38.xml"/><Relationship Id="rId6" Type="http://schemas.openxmlformats.org/officeDocument/2006/relationships/image" Target="../media/image29.png"/><Relationship Id="rId11" Type="http://schemas.openxmlformats.org/officeDocument/2006/relationships/image" Target="../media/image34.gif"/><Relationship Id="rId5" Type="http://schemas.openxmlformats.org/officeDocument/2006/relationships/notesSlide" Target="../notesSlides/notesSlide23.xml"/><Relationship Id="rId10" Type="http://schemas.openxmlformats.org/officeDocument/2006/relationships/image" Target="../media/image33.png"/><Relationship Id="rId4" Type="http://schemas.openxmlformats.org/officeDocument/2006/relationships/slideLayout" Target="../slideLayouts/slideLayout6.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audio" Target="../media/media25.mp3"/><Relationship Id="rId2" Type="http://schemas.microsoft.com/office/2007/relationships/media" Target="../media/media25.mp3"/><Relationship Id="rId1" Type="http://schemas.openxmlformats.org/officeDocument/2006/relationships/tags" Target="../tags/tag39.xml"/><Relationship Id="rId6" Type="http://schemas.openxmlformats.org/officeDocument/2006/relationships/image" Target="../media/image2.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p3"/><Relationship Id="rId2" Type="http://schemas.microsoft.com/office/2007/relationships/media" Target="../media/media26.mp3"/><Relationship Id="rId1" Type="http://schemas.openxmlformats.org/officeDocument/2006/relationships/tags" Target="../tags/tag40.xml"/><Relationship Id="rId6" Type="http://schemas.openxmlformats.org/officeDocument/2006/relationships/image" Target="../media/image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p3"/><Relationship Id="rId2" Type="http://schemas.microsoft.com/office/2007/relationships/media" Target="../media/media27.mp3"/><Relationship Id="rId1" Type="http://schemas.openxmlformats.org/officeDocument/2006/relationships/tags" Target="../tags/tag41.xml"/><Relationship Id="rId6" Type="http://schemas.openxmlformats.org/officeDocument/2006/relationships/image" Target="../media/image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media28.mp3"/><Relationship Id="rId2" Type="http://schemas.microsoft.com/office/2007/relationships/media" Target="../media/media28.mp3"/><Relationship Id="rId1" Type="http://schemas.openxmlformats.org/officeDocument/2006/relationships/tags" Target="../tags/tag42.xml"/><Relationship Id="rId6" Type="http://schemas.openxmlformats.org/officeDocument/2006/relationships/image" Target="../media/image2.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p3"/><Relationship Id="rId2" Type="http://schemas.microsoft.com/office/2007/relationships/media" Target="../media/media29.mp3"/><Relationship Id="rId1" Type="http://schemas.openxmlformats.org/officeDocument/2006/relationships/tags" Target="../tags/tag43.xml"/><Relationship Id="rId6" Type="http://schemas.openxmlformats.org/officeDocument/2006/relationships/image" Target="../media/image2.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2.png"/><Relationship Id="rId2" Type="http://schemas.microsoft.com/office/2007/relationships/media" Target="../media/media3.mp3"/><Relationship Id="rId1" Type="http://schemas.openxmlformats.org/officeDocument/2006/relationships/tags" Target="../tags/tag17.xml"/><Relationship Id="rId6" Type="http://schemas.openxmlformats.org/officeDocument/2006/relationships/image" Target="../media/image4.jpe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audio" Target="../media/media4.mp3"/><Relationship Id="rId2" Type="http://schemas.microsoft.com/office/2007/relationships/media" Target="../media/media4.mp3"/><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2" Type="http://schemas.microsoft.com/office/2007/relationships/media" Target="../media/media5.mp3"/><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2" Type="http://schemas.microsoft.com/office/2007/relationships/media" Target="../media/media6.mp3"/><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p3"/><Relationship Id="rId2" Type="http://schemas.microsoft.com/office/2007/relationships/media" Target="../media/media7.mp3"/><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p3"/><Relationship Id="rId2" Type="http://schemas.microsoft.com/office/2007/relationships/media" Target="../media/media8.mp3"/><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p3"/><Relationship Id="rId2" Type="http://schemas.microsoft.com/office/2007/relationships/media" Target="../media/media9.mp3"/><Relationship Id="rId1" Type="http://schemas.openxmlformats.org/officeDocument/2006/relationships/tags" Target="../tags/tag23.xml"/><Relationship Id="rId6" Type="http://schemas.openxmlformats.org/officeDocument/2006/relationships/image" Target="../media/image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4"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2175" y="653437"/>
            <a:ext cx="7543800" cy="3892168"/>
          </a:xfrm>
        </p:spPr>
        <p:txBody>
          <a:bodyPr>
            <a:normAutofit/>
          </a:bodyPr>
          <a:lstStyle/>
          <a:p>
            <a:pPr algn="ctr">
              <a:defRPr/>
            </a:pPr>
            <a:r>
              <a:rPr lang="en-GB" sz="5600" b="1" dirty="0">
                <a:latin typeface="Arial"/>
                <a:cs typeface="Arial"/>
              </a:rPr>
              <a:t>Digital Signal Processing</a:t>
            </a:r>
            <a:r>
              <a:rPr lang="en-GB" sz="5600" dirty="0">
                <a:latin typeface="Arial" panose="020B0604020202020204" pitchFamily="34" charset="0"/>
                <a:cs typeface="Arial" panose="020B0604020202020204" pitchFamily="34" charset="0"/>
              </a:rPr>
              <a:t/>
            </a:r>
            <a:br>
              <a:rPr lang="en-GB" sz="5600" dirty="0">
                <a:latin typeface="Arial" panose="020B0604020202020204" pitchFamily="34" charset="0"/>
                <a:cs typeface="Arial" panose="020B0604020202020204" pitchFamily="34" charset="0"/>
              </a:rPr>
            </a:br>
            <a:r>
              <a:rPr lang="en-GB" sz="4800" dirty="0">
                <a:latin typeface="Arial" panose="020B0604020202020204" pitchFamily="34" charset="0"/>
                <a:cs typeface="Arial" panose="020B0604020202020204" pitchFamily="34" charset="0"/>
              </a:rPr>
              <a:t/>
            </a:r>
            <a:br>
              <a:rPr lang="en-GB" sz="4800" dirty="0">
                <a:latin typeface="Arial" panose="020B0604020202020204" pitchFamily="34" charset="0"/>
                <a:cs typeface="Arial" panose="020B0604020202020204" pitchFamily="34" charset="0"/>
              </a:rPr>
            </a:br>
            <a:r>
              <a:rPr lang="en-GB" sz="4800" dirty="0">
                <a:latin typeface="Arial"/>
                <a:cs typeface="Arial"/>
              </a:rPr>
              <a:t>ET0096</a:t>
            </a:r>
            <a:endParaRPr lang="en-US" sz="4800" dirty="0"/>
          </a:p>
        </p:txBody>
      </p:sp>
      <p:sp>
        <p:nvSpPr>
          <p:cNvPr id="9225"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19" name="Subtitle 2"/>
          <p:cNvSpPr>
            <a:spLocks noGrp="1"/>
          </p:cNvSpPr>
          <p:nvPr>
            <p:ph type="subTitle" idx="1"/>
          </p:nvPr>
        </p:nvSpPr>
        <p:spPr>
          <a:xfrm>
            <a:off x="825038" y="5225240"/>
            <a:ext cx="7543800" cy="1143000"/>
          </a:xfrm>
        </p:spPr>
        <p:txBody>
          <a:bodyPr vert="horz" lIns="91440" tIns="45720" rIns="91440" bIns="45720" rtlCol="0" anchor="t">
            <a:normAutofit/>
          </a:bodyPr>
          <a:lstStyle/>
          <a:p>
            <a:pPr eaLnBrk="1" hangingPunct="1"/>
            <a:endParaRPr lang="en-GB" dirty="0">
              <a:solidFill>
                <a:srgbClr val="FFFFFF"/>
              </a:solidFill>
            </a:endParaRPr>
          </a:p>
          <a:p>
            <a:r>
              <a:rPr lang="en-GB" dirty="0">
                <a:solidFill>
                  <a:srgbClr val="FFFFFF"/>
                </a:solidFill>
              </a:rPr>
              <a:t>EEE DSP Teaching Team</a:t>
            </a:r>
            <a:endParaRPr lang="en-GB" dirty="0">
              <a:solidFill>
                <a:srgbClr val="FFFFFF"/>
              </a:solidFill>
              <a:cs typeface="Calibri Light"/>
            </a:endParaRPr>
          </a:p>
          <a:p>
            <a:endParaRPr lang="en-GB" dirty="0">
              <a:solidFill>
                <a:srgbClr val="FFFFFF"/>
              </a:solidFill>
              <a:cs typeface="Calibri Light"/>
            </a:endParaRPr>
          </a:p>
          <a:p>
            <a:endParaRPr lang="en-GB" dirty="0">
              <a:solidFill>
                <a:srgbClr val="FFFFFF"/>
              </a:solidFill>
              <a:cs typeface="Calibri Light"/>
            </a:endParaRPr>
          </a:p>
          <a:p>
            <a:endParaRPr lang="en-GB" dirty="0">
              <a:solidFill>
                <a:srgbClr val="FFFFFF"/>
              </a:solidFill>
              <a:cs typeface="Calibri Light"/>
            </a:endParaRPr>
          </a:p>
        </p:txBody>
      </p:sp>
      <p:sp>
        <p:nvSpPr>
          <p:cNvPr id="922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58697228">
            <a:hlinkClick r:id="" action="ppaction://media"/>
            <a:extLst>
              <a:ext uri="{FF2B5EF4-FFF2-40B4-BE49-F238E27FC236}">
                <a16:creationId xmlns:a16="http://schemas.microsoft.com/office/drawing/2014/main" id="{5D299249-465F-4CAE-9B6F-FD98C865635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66562" y="6204563"/>
            <a:ext cx="487363" cy="487362"/>
          </a:xfrm>
          <a:prstGeom prst="rect">
            <a:avLst/>
          </a:prstGeom>
        </p:spPr>
      </p:pic>
      <p:pic>
        <p:nvPicPr>
          <p:cNvPr id="4" name="Picture 3"/>
          <p:cNvPicPr>
            <a:picLocks noChangeAspect="1"/>
          </p:cNvPicPr>
          <p:nvPr/>
        </p:nvPicPr>
        <p:blipFill>
          <a:blip r:embed="rId7"/>
          <a:stretch>
            <a:fillRect/>
          </a:stretch>
        </p:blipFill>
        <p:spPr>
          <a:xfrm>
            <a:off x="7723796" y="94075"/>
            <a:ext cx="1419048" cy="323810"/>
          </a:xfrm>
          <a:prstGeom prst="rect">
            <a:avLst/>
          </a:prstGeom>
        </p:spPr>
      </p:pic>
      <p:sp>
        <p:nvSpPr>
          <p:cNvPr id="5" name="Footer Placeholder 4"/>
          <p:cNvSpPr>
            <a:spLocks noGrp="1"/>
          </p:cNvSpPr>
          <p:nvPr>
            <p:ph type="ftr" sz="quarter" idx="11"/>
          </p:nvPr>
        </p:nvSpPr>
        <p:spPr/>
        <p:txBody>
          <a:bodyPr/>
          <a:lstStyle/>
          <a:p>
            <a:r>
              <a:rPr lang="en-US" smtClean="0"/>
              <a:t>Official (Open), Non-sensitive</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36"/>
    </mc:Choice>
    <mc:Fallback xmlns="">
      <p:transition spd="slow" advTm="4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GB" dirty="0">
                <a:latin typeface="Arial" panose="020B0604020202020204" pitchFamily="34" charset="0"/>
                <a:cs typeface="Arial" panose="020B0604020202020204" pitchFamily="34" charset="0"/>
              </a:rPr>
              <a:t>What is a signal?</a:t>
            </a:r>
          </a:p>
        </p:txBody>
      </p:sp>
      <p:sp>
        <p:nvSpPr>
          <p:cNvPr id="15364" name="Rectangle 3"/>
          <p:cNvSpPr>
            <a:spLocks noGrp="1" noChangeArrowheads="1"/>
          </p:cNvSpPr>
          <p:nvPr>
            <p:ph idx="1"/>
          </p:nvPr>
        </p:nvSpPr>
        <p:spPr>
          <a:noFill/>
          <a:extLst>
            <a:ext uri="{909E8E84-426E-40DD-AFC4-6F175D3DCCD1}">
              <a14:hiddenFill xmlns:a14="http://schemas.microsoft.com/office/drawing/2010/main">
                <a:solidFill>
                  <a:srgbClr val="0000FF"/>
                </a:solidFill>
              </a14:hiddenFill>
            </a:ext>
          </a:extLst>
        </p:spPr>
        <p:txBody>
          <a:bodyPr vert="horz" lIns="0" tIns="45720" rIns="0" bIns="45720" rtlCol="0" anchor="t">
            <a:normAutofit/>
          </a:bodyPr>
          <a:lstStyle/>
          <a:p>
            <a:r>
              <a:rPr lang="en-GB" sz="2400" dirty="0">
                <a:latin typeface="Arial"/>
                <a:cs typeface="Arial"/>
              </a:rPr>
              <a:t>A </a:t>
            </a:r>
            <a:r>
              <a:rPr lang="en-GB" sz="2400" i="1" dirty="0">
                <a:solidFill>
                  <a:schemeClr val="bg2">
                    <a:lumMod val="50000"/>
                  </a:schemeClr>
                </a:solidFill>
                <a:latin typeface="Arial"/>
                <a:cs typeface="Arial"/>
              </a:rPr>
              <a:t>signal</a:t>
            </a:r>
            <a:r>
              <a:rPr lang="en-GB" sz="2400" i="1" dirty="0">
                <a:solidFill>
                  <a:srgbClr val="FF3300"/>
                </a:solidFill>
                <a:latin typeface="Arial"/>
                <a:cs typeface="Arial"/>
              </a:rPr>
              <a:t> </a:t>
            </a:r>
            <a:r>
              <a:rPr lang="en-GB" sz="2400" dirty="0">
                <a:latin typeface="Arial"/>
                <a:cs typeface="Arial"/>
              </a:rPr>
              <a:t>may be defined as any physical quantity that varies with time, space or other domains and it contains information which we are interested in. </a:t>
            </a:r>
            <a:endParaRPr lang="en-GB" sz="2400" dirty="0">
              <a:latin typeface="Arial" panose="020B0604020202020204" pitchFamily="34" charset="0"/>
              <a:cs typeface="Arial" panose="020B0604020202020204" pitchFamily="34" charset="0"/>
            </a:endParaRPr>
          </a:p>
        </p:txBody>
      </p:sp>
      <p:pic>
        <p:nvPicPr>
          <p:cNvPr id="102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255" y="4475176"/>
            <a:ext cx="2008963" cy="1622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0761" y="3103020"/>
            <a:ext cx="1635448" cy="1159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39923" y="2916579"/>
            <a:ext cx="1951195" cy="129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0357" y="4437390"/>
            <a:ext cx="1866518" cy="1622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6965" y="3722598"/>
            <a:ext cx="1401487" cy="191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786049" y="5002187"/>
            <a:ext cx="127540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182953" y="3856086"/>
            <a:ext cx="965120" cy="6190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625130" y="4144615"/>
            <a:ext cx="509832" cy="21720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10246" idx="3"/>
          </p:cNvCxnSpPr>
          <p:nvPr/>
        </p:nvCxnSpPr>
        <p:spPr>
          <a:xfrm flipH="1">
            <a:off x="9820434" y="9622182"/>
            <a:ext cx="118965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FF9383-A997-4420-8318-A7E3000A87A3}"/>
              </a:ext>
            </a:extLst>
          </p:cNvPr>
          <p:cNvCxnSpPr>
            <a:cxnSpLocks/>
          </p:cNvCxnSpPr>
          <p:nvPr/>
        </p:nvCxnSpPr>
        <p:spPr>
          <a:xfrm flipH="1" flipV="1">
            <a:off x="5785716" y="5051399"/>
            <a:ext cx="1038824" cy="2078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 name="58697384">
            <a:hlinkClick r:id="" action="ppaction://media"/>
            <a:extLst>
              <a:ext uri="{FF2B5EF4-FFF2-40B4-BE49-F238E27FC236}">
                <a16:creationId xmlns:a16="http://schemas.microsoft.com/office/drawing/2014/main" id="{FFA9FB52-4A8C-4A1C-B58A-8EED48E11F8B}"/>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466138" y="6362700"/>
            <a:ext cx="487362" cy="487363"/>
          </a:xfrm>
          <a:prstGeom prst="rect">
            <a:avLst/>
          </a:prstGeom>
        </p:spPr>
      </p:pic>
      <p:sp>
        <p:nvSpPr>
          <p:cNvPr id="6" name="Footer Placeholder 5"/>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3355838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GB" dirty="0">
                <a:latin typeface="Arial" panose="020B0604020202020204" pitchFamily="34" charset="0"/>
                <a:cs typeface="Arial" panose="020B0604020202020204" pitchFamily="34" charset="0"/>
              </a:rPr>
              <a:t>Signal characteristics</a:t>
            </a:r>
          </a:p>
        </p:txBody>
      </p:sp>
      <p:sp>
        <p:nvSpPr>
          <p:cNvPr id="15364" name="Rectangle 3"/>
          <p:cNvSpPr>
            <a:spLocks noGrp="1" noChangeArrowheads="1"/>
          </p:cNvSpPr>
          <p:nvPr>
            <p:ph idx="1"/>
          </p:nvPr>
        </p:nvSpPr>
        <p:spPr>
          <a:noFill/>
          <a:extLst>
            <a:ext uri="{909E8E84-426E-40DD-AFC4-6F175D3DCCD1}">
              <a14:hiddenFill xmlns:a14="http://schemas.microsoft.com/office/drawing/2010/main">
                <a:solidFill>
                  <a:srgbClr val="0000FF"/>
                </a:solidFill>
              </a14:hiddenFill>
            </a:ext>
          </a:extLst>
        </p:spPr>
        <p:txBody>
          <a:bodyPr vert="horz" lIns="0" tIns="45720" rIns="0" bIns="45720" rtlCol="0" anchor="t">
            <a:normAutofit lnSpcReduction="10000"/>
          </a:bodyPr>
          <a:lstStyle/>
          <a:p>
            <a:pPr marL="457200" indent="-457200">
              <a:buFont typeface="Wingdings" panose="020F0502020204030204" pitchFamily="34" charset="0"/>
              <a:buChar char="§"/>
            </a:pPr>
            <a:r>
              <a:rPr lang="en-GB" sz="3200" dirty="0">
                <a:latin typeface="Arial"/>
                <a:cs typeface="Arial"/>
              </a:rPr>
              <a:t>Signals can further be classified as </a:t>
            </a:r>
            <a:r>
              <a:rPr lang="en-GB" sz="3200" b="1" dirty="0">
                <a:latin typeface="Arial"/>
                <a:cs typeface="Arial"/>
              </a:rPr>
              <a:t>continuous-amplitude</a:t>
            </a:r>
            <a:r>
              <a:rPr lang="en-GB" sz="3200" dirty="0">
                <a:latin typeface="Arial"/>
                <a:cs typeface="Arial"/>
              </a:rPr>
              <a:t> signals and </a:t>
            </a:r>
            <a:r>
              <a:rPr lang="en-GB" sz="3200" b="1" dirty="0">
                <a:latin typeface="Arial"/>
                <a:cs typeface="Arial"/>
              </a:rPr>
              <a:t>discrete-amplitude </a:t>
            </a:r>
            <a:r>
              <a:rPr lang="en-GB" sz="3200" dirty="0">
                <a:latin typeface="Arial"/>
                <a:cs typeface="Arial"/>
              </a:rPr>
              <a:t>signals with </a:t>
            </a:r>
            <a:r>
              <a:rPr lang="en-GB" sz="3200" b="1" dirty="0">
                <a:latin typeface="Arial"/>
                <a:cs typeface="Arial"/>
              </a:rPr>
              <a:t>continuous</a:t>
            </a:r>
            <a:r>
              <a:rPr lang="en-GB" sz="3200" dirty="0">
                <a:latin typeface="Arial"/>
                <a:cs typeface="Arial"/>
              </a:rPr>
              <a:t> time. </a:t>
            </a:r>
            <a:endParaRPr lang="en-GB" sz="3200">
              <a:latin typeface="Arial" panose="020B0604020202020204" pitchFamily="34" charset="0"/>
              <a:cs typeface="Arial" panose="020B0604020202020204" pitchFamily="34" charset="0"/>
            </a:endParaRPr>
          </a:p>
          <a:p>
            <a:pPr marL="457200" indent="-457200" eaLnBrk="1" hangingPunct="1">
              <a:buFont typeface="Wingdings" panose="020F0502020204030204" pitchFamily="34" charset="0"/>
              <a:buChar char="§"/>
            </a:pPr>
            <a:r>
              <a:rPr lang="en-GB" sz="3200" dirty="0">
                <a:latin typeface="Arial"/>
                <a:cs typeface="Arial"/>
              </a:rPr>
              <a:t>A normal sine or cosine wave is a continuous amplitude and continuous time signal.</a:t>
            </a:r>
          </a:p>
          <a:p>
            <a:pPr marL="457200" indent="-457200" eaLnBrk="1" hangingPunct="1">
              <a:buFont typeface="Wingdings" panose="020F0502020204030204" pitchFamily="34" charset="0"/>
              <a:buChar char="§"/>
            </a:pPr>
            <a:r>
              <a:rPr lang="en-GB" sz="3200" dirty="0">
                <a:latin typeface="Arial"/>
                <a:cs typeface="Arial"/>
              </a:rPr>
              <a:t>A DC voltage is a discrete amplitude and continuous time signal</a:t>
            </a:r>
            <a:r>
              <a:rPr lang="en-GB" dirty="0">
                <a:latin typeface="Arial"/>
                <a:cs typeface="Arial"/>
              </a:rPr>
              <a:t>.</a:t>
            </a:r>
          </a:p>
        </p:txBody>
      </p:sp>
      <p:pic>
        <p:nvPicPr>
          <p:cNvPr id="2" name="58697389">
            <a:hlinkClick r:id="" action="ppaction://media"/>
            <a:extLst>
              <a:ext uri="{FF2B5EF4-FFF2-40B4-BE49-F238E27FC236}">
                <a16:creationId xmlns:a16="http://schemas.microsoft.com/office/drawing/2014/main" id="{DE8905E5-4E7D-4931-8A6A-981E9A7177B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4875" y="6275388"/>
            <a:ext cx="487363" cy="487362"/>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2711466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GB" dirty="0">
                <a:latin typeface="Arial" panose="020B0604020202020204" pitchFamily="34" charset="0"/>
                <a:cs typeface="Arial" panose="020B0604020202020204" pitchFamily="34" charset="0"/>
              </a:rPr>
              <a:t>Continuous and discrete amplitude signals</a:t>
            </a:r>
          </a:p>
        </p:txBody>
      </p:sp>
      <p:sp>
        <p:nvSpPr>
          <p:cNvPr id="21508" name="Rectangle 3"/>
          <p:cNvSpPr>
            <a:spLocks noGrp="1" noChangeArrowheads="1"/>
          </p:cNvSpPr>
          <p:nvPr>
            <p:ph idx="1"/>
          </p:nvPr>
        </p:nvSpPr>
        <p:spPr>
          <a:xfrm>
            <a:off x="574637" y="1801832"/>
            <a:ext cx="8229600" cy="4525962"/>
          </a:xfrm>
        </p:spPr>
        <p:txBody>
          <a:bodyPr>
            <a:normAutofit/>
          </a:bodyPr>
          <a:lstStyle/>
          <a:p>
            <a:pPr eaLnBrk="1" hangingPunct="1"/>
            <a:r>
              <a:rPr lang="en-GB" sz="2400" dirty="0">
                <a:latin typeface="Arial" panose="020B0604020202020204" pitchFamily="34" charset="0"/>
                <a:cs typeface="Arial" panose="020B0604020202020204" pitchFamily="34" charset="0"/>
              </a:rPr>
              <a:t>Continuous Signals also classified as:</a:t>
            </a:r>
          </a:p>
          <a:p>
            <a:pPr lvl="1" eaLnBrk="1" hangingPunct="1"/>
            <a:r>
              <a:rPr lang="en-GB" sz="2000" dirty="0">
                <a:latin typeface="Arial" panose="020B0604020202020204" pitchFamily="34" charset="0"/>
                <a:cs typeface="Arial" panose="020B0604020202020204" pitchFamily="34" charset="0"/>
              </a:rPr>
              <a:t> </a:t>
            </a:r>
            <a:r>
              <a:rPr lang="en-GB" sz="2000" dirty="0">
                <a:solidFill>
                  <a:schemeClr val="accent4">
                    <a:lumMod val="75000"/>
                  </a:schemeClr>
                </a:solidFill>
                <a:latin typeface="Arial" panose="020B0604020202020204" pitchFamily="34" charset="0"/>
                <a:cs typeface="Arial" panose="020B0604020202020204" pitchFamily="34" charset="0"/>
              </a:rPr>
              <a:t>continuous-amplitude signals</a:t>
            </a:r>
            <a:r>
              <a:rPr lang="en-GB" sz="2000" dirty="0">
                <a:latin typeface="Arial" panose="020B0604020202020204" pitchFamily="34" charset="0"/>
                <a:cs typeface="Arial" panose="020B0604020202020204" pitchFamily="34" charset="0"/>
              </a:rPr>
              <a:t> </a:t>
            </a:r>
          </a:p>
          <a:p>
            <a:pPr lvl="1" eaLnBrk="1" hangingPunct="1"/>
            <a:r>
              <a:rPr lang="en-GB" sz="2000" dirty="0">
                <a:latin typeface="Arial" panose="020B0604020202020204" pitchFamily="34" charset="0"/>
                <a:cs typeface="Arial" panose="020B0604020202020204" pitchFamily="34" charset="0"/>
              </a:rPr>
              <a:t> </a:t>
            </a:r>
            <a:r>
              <a:rPr lang="en-GB" sz="2000" dirty="0">
                <a:solidFill>
                  <a:schemeClr val="accent1">
                    <a:lumMod val="75000"/>
                  </a:schemeClr>
                </a:solidFill>
                <a:latin typeface="Arial" panose="020B0604020202020204" pitchFamily="34" charset="0"/>
                <a:cs typeface="Arial" panose="020B0604020202020204" pitchFamily="34" charset="0"/>
              </a:rPr>
              <a:t>discrete-amplitude signals</a:t>
            </a:r>
            <a:r>
              <a:rPr lang="en-GB" sz="2000" dirty="0">
                <a:solidFill>
                  <a:srgbClr val="FFFF00"/>
                </a:solidFill>
                <a:latin typeface="Arial" panose="020B0604020202020204" pitchFamily="34" charset="0"/>
                <a:cs typeface="Arial" panose="020B0604020202020204" pitchFamily="34" charset="0"/>
              </a:rPr>
              <a:t>.</a:t>
            </a:r>
          </a:p>
          <a:p>
            <a:pPr eaLnBrk="1" hangingPunct="1"/>
            <a:r>
              <a:rPr lang="en-GB" sz="2400" dirty="0">
                <a:latin typeface="Arial" panose="020B0604020202020204" pitchFamily="34" charset="0"/>
                <a:cs typeface="Arial" panose="020B0604020202020204" pitchFamily="34" charset="0"/>
              </a:rPr>
              <a:t>A </a:t>
            </a:r>
            <a:r>
              <a:rPr lang="en-GB" sz="2400" dirty="0">
                <a:solidFill>
                  <a:schemeClr val="accent4">
                    <a:lumMod val="75000"/>
                  </a:schemeClr>
                </a:solidFill>
                <a:latin typeface="Arial" panose="020B0604020202020204" pitchFamily="34" charset="0"/>
                <a:cs typeface="Arial" panose="020B0604020202020204" pitchFamily="34" charset="0"/>
              </a:rPr>
              <a:t>continuous-amplitude</a:t>
            </a:r>
            <a:r>
              <a:rPr lang="en-GB" sz="2400" dirty="0">
                <a:latin typeface="Arial" panose="020B0604020202020204" pitchFamily="34" charset="0"/>
                <a:cs typeface="Arial" panose="020B0604020202020204" pitchFamily="34" charset="0"/>
              </a:rPr>
              <a:t> can be </a:t>
            </a:r>
            <a:r>
              <a:rPr lang="en-GB" sz="2400" dirty="0">
                <a:solidFill>
                  <a:srgbClr val="FF0000"/>
                </a:solidFill>
                <a:latin typeface="Arial" panose="020B0604020202020204" pitchFamily="34" charset="0"/>
                <a:cs typeface="Arial" panose="020B0604020202020204" pitchFamily="34" charset="0"/>
              </a:rPr>
              <a:t>any value of amplitude</a:t>
            </a:r>
            <a:r>
              <a:rPr lang="en-GB" sz="2400" dirty="0">
                <a:latin typeface="Arial" panose="020B0604020202020204" pitchFamily="34" charset="0"/>
                <a:cs typeface="Arial" panose="020B0604020202020204" pitchFamily="34" charset="0"/>
              </a:rPr>
              <a:t>.</a:t>
            </a:r>
          </a:p>
          <a:p>
            <a:pPr eaLnBrk="1" hangingPunct="1"/>
            <a:r>
              <a:rPr lang="en-GB" sz="2400" dirty="0">
                <a:latin typeface="Arial" panose="020B0604020202020204" pitchFamily="34" charset="0"/>
                <a:cs typeface="Arial" panose="020B0604020202020204" pitchFamily="34" charset="0"/>
              </a:rPr>
              <a:t>A </a:t>
            </a:r>
            <a:r>
              <a:rPr lang="en-GB" sz="2400" dirty="0">
                <a:solidFill>
                  <a:schemeClr val="accent1">
                    <a:lumMod val="75000"/>
                  </a:schemeClr>
                </a:solidFill>
                <a:latin typeface="Arial" panose="020B0604020202020204" pitchFamily="34" charset="0"/>
                <a:cs typeface="Arial" panose="020B0604020202020204" pitchFamily="34" charset="0"/>
              </a:rPr>
              <a:t>discrete-amplitude</a:t>
            </a:r>
            <a:r>
              <a:rPr lang="en-GB" sz="2400" dirty="0">
                <a:latin typeface="Arial" panose="020B0604020202020204" pitchFamily="34" charset="0"/>
                <a:cs typeface="Arial" panose="020B0604020202020204" pitchFamily="34" charset="0"/>
              </a:rPr>
              <a:t> can only be a </a:t>
            </a:r>
            <a:r>
              <a:rPr lang="en-GB" sz="2400" dirty="0">
                <a:solidFill>
                  <a:srgbClr val="FF0000"/>
                </a:solidFill>
                <a:latin typeface="Arial" panose="020B0604020202020204" pitchFamily="34" charset="0"/>
                <a:cs typeface="Arial" panose="020B0604020202020204" pitchFamily="34" charset="0"/>
              </a:rPr>
              <a:t>finite set of discrete amplitude values</a:t>
            </a:r>
            <a:r>
              <a:rPr lang="en-GB" sz="2400" dirty="0">
                <a:latin typeface="Arial" panose="020B0604020202020204" pitchFamily="34" charset="0"/>
                <a:cs typeface="Arial" panose="020B0604020202020204" pitchFamily="34" charset="0"/>
              </a:rPr>
              <a:t>.</a:t>
            </a:r>
          </a:p>
        </p:txBody>
      </p:sp>
      <p:pic>
        <p:nvPicPr>
          <p:cNvPr id="2150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2" y="3910007"/>
            <a:ext cx="4175125"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91" name="Text Box 15"/>
          <p:cNvSpPr txBox="1">
            <a:spLocks noChangeArrowheads="1"/>
          </p:cNvSpPr>
          <p:nvPr/>
        </p:nvSpPr>
        <p:spPr bwMode="auto">
          <a:xfrm>
            <a:off x="6156325" y="2060575"/>
            <a:ext cx="2447925" cy="366713"/>
          </a:xfrm>
          <a:prstGeom prst="rect">
            <a:avLst/>
          </a:prstGeom>
          <a:solidFill>
            <a:schemeClr val="accent4">
              <a:lumMod val="60000"/>
              <a:lumOff val="40000"/>
            </a:schemeClr>
          </a:solidFill>
          <a:ln>
            <a:noFill/>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dirty="0"/>
              <a:t>Based on amplitude</a:t>
            </a:r>
          </a:p>
        </p:txBody>
      </p:sp>
      <p:sp>
        <p:nvSpPr>
          <p:cNvPr id="21511" name="Line 16"/>
          <p:cNvSpPr>
            <a:spLocks noChangeShapeType="1"/>
          </p:cNvSpPr>
          <p:nvPr/>
        </p:nvSpPr>
        <p:spPr bwMode="auto">
          <a:xfrm>
            <a:off x="2267744" y="5373216"/>
            <a:ext cx="3457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254994" name="Freeform 18"/>
          <p:cNvSpPr>
            <a:spLocks/>
          </p:cNvSpPr>
          <p:nvPr/>
        </p:nvSpPr>
        <p:spPr bwMode="auto">
          <a:xfrm>
            <a:off x="5580063" y="2245591"/>
            <a:ext cx="3228975" cy="2592388"/>
          </a:xfrm>
          <a:custGeom>
            <a:avLst/>
            <a:gdLst>
              <a:gd name="T0" fmla="*/ 2808288 w 2034"/>
              <a:gd name="T1" fmla="*/ 71438 h 1633"/>
              <a:gd name="T2" fmla="*/ 2952750 w 2034"/>
              <a:gd name="T3" fmla="*/ 287338 h 1633"/>
              <a:gd name="T4" fmla="*/ 2736850 w 2034"/>
              <a:gd name="T5" fmla="*/ 1800226 h 1633"/>
              <a:gd name="T6" fmla="*/ 0 w 2034"/>
              <a:gd name="T7" fmla="*/ 2592388 h 1633"/>
              <a:gd name="T8" fmla="*/ 0 60000 65536"/>
              <a:gd name="T9" fmla="*/ 0 60000 65536"/>
              <a:gd name="T10" fmla="*/ 0 60000 65536"/>
              <a:gd name="T11" fmla="*/ 0 60000 65536"/>
              <a:gd name="T12" fmla="*/ 0 w 2034"/>
              <a:gd name="T13" fmla="*/ 0 h 1633"/>
              <a:gd name="T14" fmla="*/ 2034 w 2034"/>
              <a:gd name="T15" fmla="*/ 1633 h 1633"/>
            </a:gdLst>
            <a:ahLst/>
            <a:cxnLst>
              <a:cxn ang="T8">
                <a:pos x="T0" y="T1"/>
              </a:cxn>
              <a:cxn ang="T9">
                <a:pos x="T2" y="T3"/>
              </a:cxn>
              <a:cxn ang="T10">
                <a:pos x="T4" y="T5"/>
              </a:cxn>
              <a:cxn ang="T11">
                <a:pos x="T6" y="T7"/>
              </a:cxn>
            </a:cxnLst>
            <a:rect l="T12" t="T13" r="T14" b="T15"/>
            <a:pathLst>
              <a:path w="2034" h="1633">
                <a:moveTo>
                  <a:pt x="1769" y="45"/>
                </a:moveTo>
                <a:cubicBezTo>
                  <a:pt x="1818" y="22"/>
                  <a:pt x="1867" y="0"/>
                  <a:pt x="1860" y="181"/>
                </a:cubicBezTo>
                <a:cubicBezTo>
                  <a:pt x="1853" y="362"/>
                  <a:pt x="2034" y="892"/>
                  <a:pt x="1724" y="1134"/>
                </a:cubicBezTo>
                <a:cubicBezTo>
                  <a:pt x="1414" y="1376"/>
                  <a:pt x="707" y="1504"/>
                  <a:pt x="0" y="1633"/>
                </a:cubicBezTo>
              </a:path>
            </a:pathLst>
          </a:custGeom>
          <a:noFill/>
          <a:ln w="57150">
            <a:solidFill>
              <a:schemeClr val="accent4">
                <a:lumMod val="75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pic>
        <p:nvPicPr>
          <p:cNvPr id="2" name="58697420">
            <a:hlinkClick r:id="" action="ppaction://media"/>
            <a:extLst>
              <a:ext uri="{FF2B5EF4-FFF2-40B4-BE49-F238E27FC236}">
                <a16:creationId xmlns:a16="http://schemas.microsoft.com/office/drawing/2014/main" id="{B193504D-C950-405F-A5A8-CBA341C0FE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201212" y="5876923"/>
            <a:ext cx="806075" cy="806073"/>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1429010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4991"/>
                                        </p:tgtEl>
                                        <p:attrNameLst>
                                          <p:attrName>style.visibility</p:attrName>
                                        </p:attrNameLst>
                                      </p:cBhvr>
                                      <p:to>
                                        <p:strVal val="visible"/>
                                      </p:to>
                                    </p:set>
                                    <p:animEffect transition="in" filter="blinds(horizontal)">
                                      <p:cBhvr>
                                        <p:cTn id="7" dur="500"/>
                                        <p:tgtEl>
                                          <p:spTgt spid="254991"/>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4994"/>
                                        </p:tgtEl>
                                        <p:attrNameLst>
                                          <p:attrName>style.visibility</p:attrName>
                                        </p:attrNameLst>
                                      </p:cBhvr>
                                      <p:to>
                                        <p:strVal val="visible"/>
                                      </p:to>
                                    </p:set>
                                    <p:animEffect transition="in" filter="wipe(up)">
                                      <p:cBhvr>
                                        <p:cTn id="11" dur="500"/>
                                        <p:tgtEl>
                                          <p:spTgt spid="25499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80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bldLst>
      <p:bldP spid="254991" grpId="0" animBg="1"/>
      <p:bldP spid="25499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822960" y="272317"/>
            <a:ext cx="7543800" cy="1450757"/>
          </a:xfrm>
        </p:spPr>
        <p:txBody>
          <a:bodyPr/>
          <a:lstStyle/>
          <a:p>
            <a:pPr eaLnBrk="1" hangingPunct="1"/>
            <a:r>
              <a:rPr lang="en-GB" dirty="0">
                <a:latin typeface="Arial" panose="020B0604020202020204" pitchFamily="34" charset="0"/>
                <a:cs typeface="Arial" panose="020B0604020202020204" pitchFamily="34" charset="0"/>
              </a:rPr>
              <a:t>Continuous and discrete amplitude signals</a:t>
            </a:r>
          </a:p>
        </p:txBody>
      </p:sp>
      <p:sp>
        <p:nvSpPr>
          <p:cNvPr id="22532" name="Rectangle 3"/>
          <p:cNvSpPr>
            <a:spLocks noGrp="1" noChangeArrowheads="1"/>
          </p:cNvSpPr>
          <p:nvPr>
            <p:ph idx="1"/>
          </p:nvPr>
        </p:nvSpPr>
        <p:spPr>
          <a:xfrm>
            <a:off x="221978" y="1752919"/>
            <a:ext cx="8229600" cy="4525962"/>
          </a:xfrm>
          <a:noFill/>
          <a:extLst>
            <a:ext uri="{909E8E84-426E-40DD-AFC4-6F175D3DCCD1}">
              <a14:hiddenFill xmlns:a14="http://schemas.microsoft.com/office/drawing/2010/main">
                <a:solidFill>
                  <a:srgbClr val="0000FF"/>
                </a:solidFill>
              </a14:hiddenFill>
            </a:ext>
          </a:extLst>
        </p:spPr>
        <p:txBody>
          <a:bodyPr vert="horz" lIns="0" tIns="45720" rIns="0" bIns="45720" rtlCol="0" anchor="t">
            <a:normAutofit/>
          </a:bodyPr>
          <a:lstStyle/>
          <a:p>
            <a:pPr eaLnBrk="1" hangingPunct="1"/>
            <a:r>
              <a:rPr lang="en-GB" sz="2800" dirty="0">
                <a:latin typeface="Arial"/>
                <a:cs typeface="Arial"/>
              </a:rPr>
              <a:t>Example:</a:t>
            </a:r>
            <a:endParaRPr lang="en-GB" sz="2800">
              <a:solidFill>
                <a:srgbClr val="FFFF00"/>
              </a:solidFill>
              <a:latin typeface="Arial"/>
              <a:cs typeface="Arial"/>
            </a:endParaRPr>
          </a:p>
          <a:p>
            <a:pPr marL="383540" lvl="1" eaLnBrk="1" hangingPunct="1"/>
            <a:r>
              <a:rPr lang="en-GB" sz="2400" dirty="0">
                <a:latin typeface="Arial"/>
                <a:cs typeface="Arial"/>
              </a:rPr>
              <a:t>A </a:t>
            </a:r>
            <a:r>
              <a:rPr lang="en-GB" sz="2400" dirty="0">
                <a:solidFill>
                  <a:schemeClr val="accent4">
                    <a:lumMod val="75000"/>
                  </a:schemeClr>
                </a:solidFill>
                <a:latin typeface="Arial"/>
                <a:cs typeface="Arial"/>
              </a:rPr>
              <a:t>continuous-amplitude</a:t>
            </a:r>
            <a:r>
              <a:rPr lang="en-GB" sz="2400" dirty="0">
                <a:latin typeface="Arial"/>
                <a:cs typeface="Arial"/>
              </a:rPr>
              <a:t> can be any amplitude value.</a:t>
            </a:r>
          </a:p>
          <a:p>
            <a:pPr marL="383540" lvl="1" eaLnBrk="1" hangingPunct="1"/>
            <a:r>
              <a:rPr lang="en-GB" sz="2400" dirty="0">
                <a:latin typeface="Arial"/>
                <a:cs typeface="Arial"/>
              </a:rPr>
              <a:t>A </a:t>
            </a:r>
            <a:r>
              <a:rPr lang="en-GB" sz="2400" dirty="0">
                <a:solidFill>
                  <a:schemeClr val="accent1">
                    <a:lumMod val="75000"/>
                  </a:schemeClr>
                </a:solidFill>
                <a:latin typeface="Arial"/>
                <a:cs typeface="Arial"/>
              </a:rPr>
              <a:t>discrete-amplitude</a:t>
            </a:r>
            <a:r>
              <a:rPr lang="en-GB" sz="2400" dirty="0">
                <a:latin typeface="Arial"/>
                <a:cs typeface="Arial"/>
              </a:rPr>
              <a:t> can only be a finite set of discrete amplitude values.</a:t>
            </a:r>
          </a:p>
        </p:txBody>
      </p:sp>
      <p:pic>
        <p:nvPicPr>
          <p:cNvPr id="22533" name="Picture 4" descr="MCj0437755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9113" y="5051425"/>
            <a:ext cx="131445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8" descr="MPj0432855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3383" y="5092066"/>
            <a:ext cx="1833562"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 Box 9"/>
          <p:cNvSpPr txBox="1">
            <a:spLocks noChangeArrowheads="1"/>
          </p:cNvSpPr>
          <p:nvPr/>
        </p:nvSpPr>
        <p:spPr bwMode="auto">
          <a:xfrm>
            <a:off x="250825" y="5611026"/>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400" b="1" dirty="0">
                <a:solidFill>
                  <a:schemeClr val="accent1">
                    <a:lumMod val="75000"/>
                  </a:schemeClr>
                </a:solidFill>
              </a:rPr>
              <a:t>6.7315678 S$</a:t>
            </a:r>
          </a:p>
        </p:txBody>
      </p:sp>
      <p:sp>
        <p:nvSpPr>
          <p:cNvPr id="12298" name="Line 10"/>
          <p:cNvSpPr>
            <a:spLocks noChangeShapeType="1"/>
          </p:cNvSpPr>
          <p:nvPr/>
        </p:nvSpPr>
        <p:spPr bwMode="auto">
          <a:xfrm flipH="1">
            <a:off x="2339975" y="6237288"/>
            <a:ext cx="1008063"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solidFill>
                <a:schemeClr val="accent1">
                  <a:lumMod val="75000"/>
                </a:schemeClr>
              </a:solidFill>
            </a:endParaRPr>
          </a:p>
        </p:txBody>
      </p:sp>
      <p:sp>
        <p:nvSpPr>
          <p:cNvPr id="12299" name="Line 11"/>
          <p:cNvSpPr>
            <a:spLocks noChangeShapeType="1"/>
          </p:cNvSpPr>
          <p:nvPr/>
        </p:nvSpPr>
        <p:spPr bwMode="auto">
          <a:xfrm>
            <a:off x="3851275" y="6237288"/>
            <a:ext cx="936625"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SG">
              <a:solidFill>
                <a:schemeClr val="accent1">
                  <a:lumMod val="75000"/>
                </a:schemeClr>
              </a:solidFill>
            </a:endParaRPr>
          </a:p>
        </p:txBody>
      </p:sp>
      <p:sp>
        <p:nvSpPr>
          <p:cNvPr id="22538" name="Text Box 12"/>
          <p:cNvSpPr txBox="1">
            <a:spLocks noChangeArrowheads="1"/>
          </p:cNvSpPr>
          <p:nvPr/>
        </p:nvSpPr>
        <p:spPr bwMode="auto">
          <a:xfrm>
            <a:off x="6084888" y="4797425"/>
            <a:ext cx="259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2400" b="1" dirty="0">
                <a:solidFill>
                  <a:schemeClr val="accent1">
                    <a:lumMod val="75000"/>
                  </a:schemeClr>
                </a:solidFill>
              </a:rPr>
              <a:t>7 x 1$ coins</a:t>
            </a:r>
          </a:p>
        </p:txBody>
      </p:sp>
      <p:sp>
        <p:nvSpPr>
          <p:cNvPr id="12301" name="Oval 13"/>
          <p:cNvSpPr>
            <a:spLocks noChangeArrowheads="1"/>
          </p:cNvSpPr>
          <p:nvPr/>
        </p:nvSpPr>
        <p:spPr bwMode="auto">
          <a:xfrm>
            <a:off x="0" y="5445125"/>
            <a:ext cx="2411413" cy="792163"/>
          </a:xfrm>
          <a:prstGeom prst="ellipse">
            <a:avLst/>
          </a:prstGeom>
          <a:noFill/>
          <a:ln w="57150">
            <a:solidFill>
              <a:schemeClr val="accent4">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accent1">
                  <a:lumMod val="75000"/>
                </a:schemeClr>
              </a:solidFill>
            </a:endParaRPr>
          </a:p>
        </p:txBody>
      </p:sp>
      <p:sp>
        <p:nvSpPr>
          <p:cNvPr id="12302" name="Oval 14"/>
          <p:cNvSpPr>
            <a:spLocks noChangeArrowheads="1"/>
          </p:cNvSpPr>
          <p:nvPr/>
        </p:nvSpPr>
        <p:spPr bwMode="auto">
          <a:xfrm>
            <a:off x="5867400" y="4581525"/>
            <a:ext cx="2411413" cy="792163"/>
          </a:xfrm>
          <a:prstGeom prst="ellipse">
            <a:avLst/>
          </a:prstGeom>
          <a:noFill/>
          <a:ln w="57150">
            <a:solidFill>
              <a:schemeClr val="accent1">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accent1">
                  <a:lumMod val="75000"/>
                </a:schemeClr>
              </a:solidFill>
            </a:endParaRPr>
          </a:p>
        </p:txBody>
      </p:sp>
      <p:sp>
        <p:nvSpPr>
          <p:cNvPr id="12303" name="Freeform 15"/>
          <p:cNvSpPr>
            <a:spLocks/>
          </p:cNvSpPr>
          <p:nvPr/>
        </p:nvSpPr>
        <p:spPr bwMode="auto">
          <a:xfrm>
            <a:off x="334661" y="2547688"/>
            <a:ext cx="1368425" cy="2665413"/>
          </a:xfrm>
          <a:custGeom>
            <a:avLst/>
            <a:gdLst>
              <a:gd name="T0" fmla="*/ 1368425 w 484"/>
              <a:gd name="T1" fmla="*/ 0 h 1134"/>
              <a:gd name="T2" fmla="*/ 84820 w 484"/>
              <a:gd name="T3" fmla="*/ 1704078 h 1134"/>
              <a:gd name="T4" fmla="*/ 853852 w 484"/>
              <a:gd name="T5" fmla="*/ 2665413 h 1134"/>
              <a:gd name="T6" fmla="*/ 0 60000 65536"/>
              <a:gd name="T7" fmla="*/ 0 60000 65536"/>
              <a:gd name="T8" fmla="*/ 0 60000 65536"/>
              <a:gd name="T9" fmla="*/ 0 w 484"/>
              <a:gd name="T10" fmla="*/ 0 h 1134"/>
              <a:gd name="T11" fmla="*/ 484 w 484"/>
              <a:gd name="T12" fmla="*/ 1134 h 1134"/>
            </a:gdLst>
            <a:ahLst/>
            <a:cxnLst>
              <a:cxn ang="T6">
                <a:pos x="T0" y="T1"/>
              </a:cxn>
              <a:cxn ang="T7">
                <a:pos x="T2" y="T3"/>
              </a:cxn>
              <a:cxn ang="T8">
                <a:pos x="T4" y="T5"/>
              </a:cxn>
            </a:cxnLst>
            <a:rect l="T9" t="T10" r="T11" b="T12"/>
            <a:pathLst>
              <a:path w="484" h="1134">
                <a:moveTo>
                  <a:pt x="484" y="0"/>
                </a:moveTo>
                <a:cubicBezTo>
                  <a:pt x="272" y="268"/>
                  <a:pt x="60" y="536"/>
                  <a:pt x="30" y="725"/>
                </a:cubicBezTo>
                <a:cubicBezTo>
                  <a:pt x="0" y="914"/>
                  <a:pt x="151" y="1024"/>
                  <a:pt x="302" y="1134"/>
                </a:cubicBezTo>
              </a:path>
            </a:pathLst>
          </a:custGeom>
          <a:noFill/>
          <a:ln w="38100">
            <a:solidFill>
              <a:schemeClr val="accent4">
                <a:lumMod val="75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solidFill>
                <a:schemeClr val="accent1">
                  <a:lumMod val="75000"/>
                </a:schemeClr>
              </a:solidFill>
            </a:endParaRPr>
          </a:p>
        </p:txBody>
      </p:sp>
      <p:sp>
        <p:nvSpPr>
          <p:cNvPr id="12305" name="Freeform 17"/>
          <p:cNvSpPr>
            <a:spLocks/>
          </p:cNvSpPr>
          <p:nvPr/>
        </p:nvSpPr>
        <p:spPr bwMode="auto">
          <a:xfrm>
            <a:off x="3126680" y="1499151"/>
            <a:ext cx="3952690" cy="3043184"/>
          </a:xfrm>
          <a:custGeom>
            <a:avLst/>
            <a:gdLst>
              <a:gd name="T0" fmla="*/ 0 w 1497"/>
              <a:gd name="T1" fmla="*/ 686572 h 498"/>
              <a:gd name="T2" fmla="*/ 1441450 w 1497"/>
              <a:gd name="T3" fmla="*/ 136707 h 498"/>
              <a:gd name="T4" fmla="*/ 3168650 w 1497"/>
              <a:gd name="T5" fmla="*/ 1512888 h 498"/>
              <a:gd name="T6" fmla="*/ 0 60000 65536"/>
              <a:gd name="T7" fmla="*/ 0 60000 65536"/>
              <a:gd name="T8" fmla="*/ 0 60000 65536"/>
              <a:gd name="T9" fmla="*/ 0 w 1497"/>
              <a:gd name="T10" fmla="*/ 0 h 498"/>
              <a:gd name="T11" fmla="*/ 1497 w 1497"/>
              <a:gd name="T12" fmla="*/ 498 h 498"/>
            </a:gdLst>
            <a:ahLst/>
            <a:cxnLst>
              <a:cxn ang="T6">
                <a:pos x="T0" y="T1"/>
              </a:cxn>
              <a:cxn ang="T7">
                <a:pos x="T2" y="T3"/>
              </a:cxn>
              <a:cxn ang="T8">
                <a:pos x="T4" y="T5"/>
              </a:cxn>
            </a:cxnLst>
            <a:rect l="T9" t="T10" r="T11" b="T12"/>
            <a:pathLst>
              <a:path w="1497" h="498">
                <a:moveTo>
                  <a:pt x="0" y="226"/>
                </a:moveTo>
                <a:cubicBezTo>
                  <a:pt x="216" y="113"/>
                  <a:pt x="432" y="0"/>
                  <a:pt x="681" y="45"/>
                </a:cubicBezTo>
                <a:cubicBezTo>
                  <a:pt x="930" y="90"/>
                  <a:pt x="1213" y="294"/>
                  <a:pt x="1497" y="498"/>
                </a:cubicBezTo>
              </a:path>
            </a:pathLst>
          </a:custGeom>
          <a:noFill/>
          <a:ln w="57150">
            <a:solidFill>
              <a:schemeClr val="accent1">
                <a:lumMod val="75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solidFill>
                <a:schemeClr val="accent1">
                  <a:lumMod val="75000"/>
                </a:schemeClr>
              </a:solidFill>
            </a:endParaRPr>
          </a:p>
        </p:txBody>
      </p:sp>
      <p:pic>
        <p:nvPicPr>
          <p:cNvPr id="2" name="58697436">
            <a:hlinkClick r:id="" action="ppaction://media"/>
            <a:extLst>
              <a:ext uri="{FF2B5EF4-FFF2-40B4-BE49-F238E27FC236}">
                <a16:creationId xmlns:a16="http://schemas.microsoft.com/office/drawing/2014/main" id="{C54D0F85-1C16-46E3-B702-0FE700FCD98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08988" y="6362700"/>
            <a:ext cx="487362" cy="487363"/>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14789442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298"/>
                                        </p:tgtEl>
                                        <p:attrNameLst>
                                          <p:attrName>style.visibility</p:attrName>
                                        </p:attrNameLst>
                                      </p:cBhvr>
                                      <p:to>
                                        <p:strVal val="visible"/>
                                      </p:to>
                                    </p:set>
                                    <p:animEffect transition="in" filter="blinds(horizontal)">
                                      <p:cBhvr>
                                        <p:cTn id="7" dur="500"/>
                                        <p:tgtEl>
                                          <p:spTgt spid="12298"/>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299"/>
                                        </p:tgtEl>
                                        <p:attrNameLst>
                                          <p:attrName>style.visibility</p:attrName>
                                        </p:attrNameLst>
                                      </p:cBhvr>
                                      <p:to>
                                        <p:strVal val="visible"/>
                                      </p:to>
                                    </p:set>
                                    <p:animEffect transition="in" filter="blinds(horizontal)">
                                      <p:cBhvr>
                                        <p:cTn id="11" dur="500"/>
                                        <p:tgtEl>
                                          <p:spTgt spid="12299"/>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303"/>
                                        </p:tgtEl>
                                        <p:attrNameLst>
                                          <p:attrName>style.visibility</p:attrName>
                                        </p:attrNameLst>
                                      </p:cBhvr>
                                      <p:to>
                                        <p:strVal val="visible"/>
                                      </p:to>
                                    </p:set>
                                    <p:animEffect transition="in" filter="wipe(up)">
                                      <p:cBhvr>
                                        <p:cTn id="15" dur="500"/>
                                        <p:tgtEl>
                                          <p:spTgt spid="12303"/>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301"/>
                                        </p:tgtEl>
                                        <p:attrNameLst>
                                          <p:attrName>style.visibility</p:attrName>
                                        </p:attrNameLst>
                                      </p:cBhvr>
                                      <p:to>
                                        <p:strVal val="visible"/>
                                      </p:to>
                                    </p:set>
                                    <p:animEffect transition="in" filter="wipe(up)">
                                      <p:cBhvr>
                                        <p:cTn id="19" dur="500"/>
                                        <p:tgtEl>
                                          <p:spTgt spid="12301"/>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305"/>
                                        </p:tgtEl>
                                        <p:attrNameLst>
                                          <p:attrName>style.visibility</p:attrName>
                                        </p:attrNameLst>
                                      </p:cBhvr>
                                      <p:to>
                                        <p:strVal val="visible"/>
                                      </p:to>
                                    </p:set>
                                    <p:animEffect transition="in" filter="wipe(up)">
                                      <p:cBhvr>
                                        <p:cTn id="23" dur="500"/>
                                        <p:tgtEl>
                                          <p:spTgt spid="12305"/>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2302"/>
                                        </p:tgtEl>
                                        <p:attrNameLst>
                                          <p:attrName>style.visibility</p:attrName>
                                        </p:attrNameLst>
                                      </p:cBhvr>
                                      <p:to>
                                        <p:strVal val="visible"/>
                                      </p:to>
                                    </p:set>
                                    <p:animEffect transition="in" filter="wipe(up)">
                                      <p:cBhvr>
                                        <p:cTn id="27" dur="1000"/>
                                        <p:tgtEl>
                                          <p:spTgt spid="1230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92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2"/>
                </p:tgtEl>
              </p:cMediaNode>
            </p:audio>
          </p:childTnLst>
        </p:cTn>
      </p:par>
    </p:tnLst>
    <p:bldLst>
      <p:bldP spid="12298" grpId="0" animBg="1"/>
      <p:bldP spid="12299" grpId="0" animBg="1"/>
      <p:bldP spid="12301" grpId="0" animBg="1"/>
      <p:bldP spid="12302" grpId="0" animBg="1"/>
      <p:bldP spid="12303" grpId="0" animBg="1"/>
      <p:bldP spid="1230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GB" dirty="0">
                <a:latin typeface="Arial" panose="020B0604020202020204" pitchFamily="34" charset="0"/>
                <a:cs typeface="Arial" panose="020B0604020202020204" pitchFamily="34" charset="0"/>
              </a:rPr>
              <a:t>Signals</a:t>
            </a:r>
          </a:p>
        </p:txBody>
      </p:sp>
      <p:sp>
        <p:nvSpPr>
          <p:cNvPr id="18436" name="Rectangle 3"/>
          <p:cNvSpPr>
            <a:spLocks noGrp="1" noChangeArrowheads="1"/>
          </p:cNvSpPr>
          <p:nvPr>
            <p:ph idx="1"/>
          </p:nvPr>
        </p:nvSpPr>
        <p:spPr>
          <a:noFill/>
          <a:extLst>
            <a:ext uri="{909E8E84-426E-40DD-AFC4-6F175D3DCCD1}">
              <a14:hiddenFill xmlns:a14="http://schemas.microsoft.com/office/drawing/2010/main">
                <a:solidFill>
                  <a:srgbClr val="0000FF"/>
                </a:solidFill>
              </a14:hiddenFill>
            </a:ext>
          </a:extLst>
        </p:spPr>
        <p:txBody>
          <a:bodyPr vert="horz" lIns="0" tIns="45720" rIns="0" bIns="45720" rtlCol="0" anchor="t">
            <a:normAutofit/>
          </a:bodyPr>
          <a:lstStyle/>
          <a:p>
            <a:pPr eaLnBrk="1" hangingPunct="1">
              <a:lnSpc>
                <a:spcPct val="90000"/>
              </a:lnSpc>
            </a:pPr>
            <a:r>
              <a:rPr lang="en-GB" sz="2800" dirty="0">
                <a:latin typeface="Arial" panose="020B0604020202020204" pitchFamily="34" charset="0"/>
                <a:cs typeface="Arial" panose="020B0604020202020204" pitchFamily="34" charset="0"/>
              </a:rPr>
              <a:t>In this course, we will confine signals to those in electrical form.</a:t>
            </a:r>
          </a:p>
          <a:p>
            <a:pPr eaLnBrk="1" hangingPunct="1">
              <a:lnSpc>
                <a:spcPct val="90000"/>
              </a:lnSpc>
            </a:pPr>
            <a:r>
              <a:rPr lang="en-GB" sz="2800" dirty="0">
                <a:latin typeface="Arial" panose="020B0604020202020204" pitchFamily="34" charset="0"/>
                <a:cs typeface="Arial" panose="020B0604020202020204" pitchFamily="34" charset="0"/>
              </a:rPr>
              <a:t>Mathematically, we describe a signal, s, as a function of time, t. </a:t>
            </a:r>
          </a:p>
          <a:p>
            <a:pPr marL="366395" lvl="1" indent="0">
              <a:buNone/>
            </a:pPr>
            <a:r>
              <a:rPr lang="en-GB" sz="2400" dirty="0">
                <a:latin typeface="Arial"/>
                <a:cs typeface="Arial"/>
              </a:rPr>
              <a:t>Example: </a:t>
            </a:r>
            <a:r>
              <a:rPr lang="en-GB" sz="2800" b="1" dirty="0">
                <a:latin typeface="Arial"/>
                <a:cs typeface="Arial"/>
              </a:rPr>
              <a:t>s(t) = 2.5 sin(200pt)=</a:t>
            </a:r>
            <a:r>
              <a:rPr lang="en-GB" sz="2800" b="1" i="1" dirty="0" err="1">
                <a:latin typeface="Arial"/>
                <a:cs typeface="Arial"/>
              </a:rPr>
              <a:t>A</a:t>
            </a:r>
            <a:r>
              <a:rPr lang="en-GB" sz="2800" b="1" dirty="0" err="1">
                <a:latin typeface="Arial"/>
                <a:cs typeface="Arial"/>
              </a:rPr>
              <a:t>sin</a:t>
            </a:r>
            <a:r>
              <a:rPr lang="en-GB" sz="2800" b="1" dirty="0">
                <a:latin typeface="Arial"/>
                <a:cs typeface="Arial"/>
              </a:rPr>
              <a:t>(2</a:t>
            </a:r>
            <a:r>
              <a:rPr lang="en-GB" sz="2800" b="1" dirty="0">
                <a:latin typeface="Arial"/>
                <a:cs typeface="Arial"/>
                <a:sym typeface="Symbol" panose="05050102010706020507" pitchFamily="18" charset="2"/>
              </a:rPr>
              <a:t></a:t>
            </a:r>
            <a:r>
              <a:rPr lang="en-GB" sz="2800" b="1" i="1" dirty="0">
                <a:latin typeface="Arial"/>
                <a:cs typeface="Arial"/>
              </a:rPr>
              <a:t>ft</a:t>
            </a:r>
            <a:r>
              <a:rPr lang="en-GB" sz="2800" b="1" dirty="0">
                <a:latin typeface="Arial"/>
                <a:cs typeface="Arial"/>
              </a:rPr>
              <a:t>) </a:t>
            </a:r>
            <a:endParaRPr lang="en-GB" sz="2800" b="1" dirty="0">
              <a:latin typeface="Arial" panose="020B0604020202020204" pitchFamily="34" charset="0"/>
              <a:cs typeface="Arial" panose="020B0604020202020204" pitchFamily="34" charset="0"/>
            </a:endParaRPr>
          </a:p>
          <a:p>
            <a:pPr eaLnBrk="1" hangingPunct="1">
              <a:lnSpc>
                <a:spcPct val="90000"/>
              </a:lnSpc>
            </a:pPr>
            <a:r>
              <a:rPr lang="en-GB" sz="2800" dirty="0">
                <a:latin typeface="Arial" panose="020B0604020202020204" pitchFamily="34" charset="0"/>
                <a:cs typeface="Arial" panose="020B0604020202020204" pitchFamily="34" charset="0"/>
              </a:rPr>
              <a:t>This expression tells us how the signal, s(t) behaves when time changes.</a:t>
            </a:r>
          </a:p>
          <a:p>
            <a:pPr eaLnBrk="1" hangingPunct="1">
              <a:lnSpc>
                <a:spcPct val="90000"/>
              </a:lnSpc>
            </a:pPr>
            <a:endParaRPr lang="en-GB" sz="28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6"/>
          <a:stretch>
            <a:fillRect/>
          </a:stretch>
        </p:blipFill>
        <p:spPr>
          <a:xfrm>
            <a:off x="5645978" y="4812347"/>
            <a:ext cx="2817991" cy="2113493"/>
          </a:xfrm>
          <a:prstGeom prst="rect">
            <a:avLst/>
          </a:prstGeom>
        </p:spPr>
      </p:pic>
      <p:sp>
        <p:nvSpPr>
          <p:cNvPr id="4" name="TextBox 3"/>
          <p:cNvSpPr txBox="1"/>
          <p:nvPr/>
        </p:nvSpPr>
        <p:spPr>
          <a:xfrm>
            <a:off x="1619672" y="5301208"/>
            <a:ext cx="2292615" cy="461665"/>
          </a:xfrm>
          <a:prstGeom prst="rect">
            <a:avLst/>
          </a:prstGeom>
          <a:noFill/>
        </p:spPr>
        <p:txBody>
          <a:bodyPr wrap="none" lIns="91440" tIns="45720" rIns="91440" bIns="45720" rtlCol="0" anchor="t">
            <a:spAutoFit/>
          </a:bodyPr>
          <a:lstStyle/>
          <a:p>
            <a:r>
              <a:rPr lang="en-SG" sz="2400" b="1" dirty="0">
                <a:latin typeface="Arial"/>
                <a:cs typeface="Arial"/>
              </a:rPr>
              <a:t>Period, T = 1/f </a:t>
            </a:r>
            <a:endParaRPr lang="en-SG" sz="2400" dirty="0"/>
          </a:p>
        </p:txBody>
      </p:sp>
      <p:pic>
        <p:nvPicPr>
          <p:cNvPr id="2" name="58697460 (1)">
            <a:hlinkClick r:id="" action="ppaction://media"/>
            <a:extLst>
              <a:ext uri="{FF2B5EF4-FFF2-40B4-BE49-F238E27FC236}">
                <a16:creationId xmlns:a16="http://schemas.microsoft.com/office/drawing/2014/main" id="{431B3789-6046-411D-86B4-36FD369A42D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94700" y="6318250"/>
            <a:ext cx="487363" cy="487363"/>
          </a:xfrm>
          <a:prstGeom prst="rect">
            <a:avLst/>
          </a:prstGeom>
        </p:spPr>
      </p:pic>
      <p:sp>
        <p:nvSpPr>
          <p:cNvPr id="6" name="Footer Placeholder 5"/>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4103268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4C60-2033-4618-B581-4CF6DB2A50D4}"/>
              </a:ext>
            </a:extLst>
          </p:cNvPr>
          <p:cNvSpPr>
            <a:spLocks noGrp="1"/>
          </p:cNvSpPr>
          <p:nvPr>
            <p:ph type="title"/>
          </p:nvPr>
        </p:nvSpPr>
        <p:spPr/>
        <p:txBody>
          <a:bodyPr/>
          <a:lstStyle/>
          <a:p>
            <a:r>
              <a:rPr lang="en-SG" dirty="0" smtClean="0"/>
              <a:t>Quiz</a:t>
            </a:r>
            <a:endParaRPr lang="en-SG" dirty="0"/>
          </a:p>
        </p:txBody>
      </p:sp>
      <p:sp>
        <p:nvSpPr>
          <p:cNvPr id="3" name="Content Placeholder 2">
            <a:extLst>
              <a:ext uri="{FF2B5EF4-FFF2-40B4-BE49-F238E27FC236}">
                <a16:creationId xmlns:a16="http://schemas.microsoft.com/office/drawing/2014/main" id="{7F88B83F-3EC1-4516-9A81-909582B5C7DB}"/>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None/>
              <a:tabLst/>
              <a:defRPr/>
            </a:pPr>
            <a:r>
              <a:rPr kumimoji="0" lang="en-GB" sz="3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Given a signal, y(t) = </a:t>
            </a:r>
            <a:r>
              <a:rPr lang="en-GB" sz="3200" dirty="0" smtClean="0">
                <a:solidFill>
                  <a:prstClr val="black">
                    <a:lumMod val="75000"/>
                    <a:lumOff val="25000"/>
                  </a:prstClr>
                </a:solidFill>
                <a:latin typeface="Arial" panose="020B0604020202020204" pitchFamily="34" charset="0"/>
                <a:cs typeface="Arial" panose="020B0604020202020204" pitchFamily="34" charset="0"/>
              </a:rPr>
              <a:t>10</a:t>
            </a:r>
            <a:r>
              <a:rPr kumimoji="0" lang="en-GB" sz="3200" b="0" i="0" u="none" strike="noStrike" kern="1200" cap="none" spc="0" normalizeH="0" baseline="0" noProof="0" dirty="0" smtClean="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en-GB" sz="3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sin(2000 </a:t>
            </a:r>
            <a:r>
              <a:rPr kumimoji="0" lang="el-GR" sz="3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π</a:t>
            </a:r>
            <a:r>
              <a:rPr kumimoji="0" lang="en-SG" sz="3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en-GB" sz="3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 what </a:t>
            </a:r>
            <a:r>
              <a:rPr lang="en-GB" sz="3200" noProof="0" dirty="0" smtClean="0">
                <a:solidFill>
                  <a:prstClr val="black">
                    <a:lumMod val="75000"/>
                    <a:lumOff val="25000"/>
                  </a:prstClr>
                </a:solidFill>
                <a:latin typeface="Arial" panose="020B0604020202020204" pitchFamily="34" charset="0"/>
                <a:cs typeface="Arial" panose="020B0604020202020204" pitchFamily="34" charset="0"/>
              </a:rPr>
              <a:t>is</a:t>
            </a:r>
            <a:r>
              <a:rPr kumimoji="0" lang="en-GB" sz="3200" b="0" i="0" u="none" strike="noStrike" kern="1200" cap="none" spc="0" normalizeH="0" baseline="0" noProof="0" dirty="0" smtClean="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 </a:t>
            </a:r>
            <a:r>
              <a:rPr kumimoji="0" lang="en-GB" sz="3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the maximum positive </a:t>
            </a:r>
            <a:r>
              <a:rPr kumimoji="0" lang="en-GB" sz="3200" b="0" i="0" u="none" strike="noStrike" kern="1200" cap="none" spc="0" normalizeH="0" baseline="0" noProof="0" dirty="0" smtClean="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amplitude, A?</a:t>
            </a:r>
            <a:endParaRPr kumimoji="0" lang="en-GB" sz="3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endParaRPr>
          </a:p>
          <a:p>
            <a:r>
              <a:rPr lang="en-SG" sz="3200" dirty="0"/>
              <a:t>A. </a:t>
            </a:r>
            <a:r>
              <a:rPr lang="en-SG" sz="3200" dirty="0" smtClean="0"/>
              <a:t>10</a:t>
            </a:r>
          </a:p>
          <a:p>
            <a:r>
              <a:rPr lang="en-SG" sz="3200" dirty="0" smtClean="0"/>
              <a:t>B</a:t>
            </a:r>
            <a:r>
              <a:rPr lang="en-SG" sz="3200" dirty="0"/>
              <a:t>.  </a:t>
            </a:r>
            <a:r>
              <a:rPr lang="en-SG" sz="3200" dirty="0" smtClean="0"/>
              <a:t>5,</a:t>
            </a:r>
          </a:p>
          <a:p>
            <a:r>
              <a:rPr lang="en-SG" sz="3200" dirty="0" smtClean="0"/>
              <a:t>C</a:t>
            </a:r>
            <a:r>
              <a:rPr lang="en-SG" sz="3200" dirty="0"/>
              <a:t>. </a:t>
            </a:r>
            <a:r>
              <a:rPr lang="en-SG" sz="3200" dirty="0" smtClean="0"/>
              <a:t>2</a:t>
            </a:r>
          </a:p>
          <a:p>
            <a:r>
              <a:rPr lang="en-SG" sz="3200" dirty="0" smtClean="0"/>
              <a:t>D</a:t>
            </a:r>
            <a:r>
              <a:rPr lang="en-SG" sz="3200" dirty="0"/>
              <a:t>. </a:t>
            </a:r>
            <a:r>
              <a:rPr lang="en-SG" sz="3200" dirty="0" smtClean="0"/>
              <a:t>1</a:t>
            </a:r>
            <a:endParaRPr lang="en-SG" sz="3200" dirty="0"/>
          </a:p>
        </p:txBody>
      </p:sp>
      <p:pic>
        <p:nvPicPr>
          <p:cNvPr id="4" name="58697490">
            <a:hlinkClick r:id="" action="ppaction://media"/>
            <a:extLst>
              <a:ext uri="{FF2B5EF4-FFF2-40B4-BE49-F238E27FC236}">
                <a16:creationId xmlns:a16="http://schemas.microsoft.com/office/drawing/2014/main" id="{F0F78733-B2A6-4D6E-A8C8-CFC762A7EED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85150" y="5837238"/>
            <a:ext cx="487363" cy="487362"/>
          </a:xfrm>
          <a:prstGeom prst="rect">
            <a:avLst/>
          </a:prstGeom>
        </p:spPr>
      </p:pic>
      <p:sp>
        <p:nvSpPr>
          <p:cNvPr id="6" name="Footer Placeholder 5"/>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29802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GB" dirty="0">
                <a:latin typeface="Arial" panose="020B0604020202020204" pitchFamily="34" charset="0"/>
                <a:cs typeface="Arial" panose="020B0604020202020204" pitchFamily="34" charset="0"/>
              </a:rPr>
              <a:t>Examples of signals</a:t>
            </a:r>
          </a:p>
        </p:txBody>
      </p:sp>
      <p:sp>
        <p:nvSpPr>
          <p:cNvPr id="16388" name="Rectangle 3"/>
          <p:cNvSpPr>
            <a:spLocks noGrp="1" noChangeArrowheads="1"/>
          </p:cNvSpPr>
          <p:nvPr>
            <p:ph idx="1"/>
          </p:nvPr>
        </p:nvSpPr>
        <p:spPr>
          <a:xfrm>
            <a:off x="3091571" y="2511412"/>
            <a:ext cx="5521325" cy="4525962"/>
          </a:xfrm>
        </p:spPr>
        <p:txBody>
          <a:bodyPr vert="horz" lIns="0" tIns="45720" rIns="0" bIns="45720" rtlCol="0" anchor="t">
            <a:normAutofit/>
          </a:bodyPr>
          <a:lstStyle/>
          <a:p>
            <a:pPr eaLnBrk="1" hangingPunct="1"/>
            <a:r>
              <a:rPr lang="en-GB" b="1" dirty="0">
                <a:latin typeface="Arial"/>
                <a:cs typeface="Arial"/>
              </a:rPr>
              <a:t>Sounds</a:t>
            </a:r>
            <a:r>
              <a:rPr lang="en-GB" dirty="0">
                <a:latin typeface="Arial"/>
                <a:cs typeface="Arial"/>
              </a:rPr>
              <a:t> that we hear.</a:t>
            </a:r>
          </a:p>
          <a:p>
            <a:pPr eaLnBrk="1" hangingPunct="1">
              <a:buFontTx/>
              <a:buNone/>
            </a:pPr>
            <a:endParaRPr lang="en-GB" dirty="0">
              <a:latin typeface="Arial" panose="020B0604020202020204" pitchFamily="34" charset="0"/>
              <a:cs typeface="Arial" panose="020B0604020202020204" pitchFamily="34" charset="0"/>
            </a:endParaRPr>
          </a:p>
          <a:p>
            <a:pPr eaLnBrk="1" hangingPunct="1">
              <a:buFontTx/>
              <a:buNone/>
            </a:pPr>
            <a:endParaRPr lang="en-GB" dirty="0">
              <a:latin typeface="Arial" panose="020B0604020202020204" pitchFamily="34" charset="0"/>
              <a:cs typeface="Arial" panose="020B0604020202020204" pitchFamily="34" charset="0"/>
            </a:endParaRPr>
          </a:p>
          <a:p>
            <a:pPr eaLnBrk="1" hangingPunct="1"/>
            <a:r>
              <a:rPr lang="en-GB" b="1">
                <a:latin typeface="Arial"/>
                <a:cs typeface="Arial"/>
              </a:rPr>
              <a:t>Images</a:t>
            </a:r>
            <a:r>
              <a:rPr lang="en-GB" dirty="0">
                <a:latin typeface="Arial"/>
                <a:cs typeface="Arial"/>
              </a:rPr>
              <a:t> that we see.</a:t>
            </a:r>
          </a:p>
          <a:p>
            <a:pPr eaLnBrk="1" hangingPunct="1"/>
            <a:endParaRPr lang="en-GB" dirty="0"/>
          </a:p>
          <a:p>
            <a:pPr eaLnBrk="1" hangingPunct="1">
              <a:buFontTx/>
              <a:buNone/>
            </a:pPr>
            <a:endParaRPr lang="en-GB" dirty="0"/>
          </a:p>
          <a:p>
            <a:pPr eaLnBrk="1" hangingPunct="1"/>
            <a:r>
              <a:rPr lang="en-GB" b="1" dirty="0"/>
              <a:t>Warmth</a:t>
            </a:r>
            <a:r>
              <a:rPr lang="en-GB" dirty="0"/>
              <a:t> or chill that we feel.</a:t>
            </a:r>
            <a:endParaRPr lang="en-GB" dirty="0">
              <a:cs typeface="Calibri"/>
            </a:endParaRPr>
          </a:p>
        </p:txBody>
      </p:sp>
      <p:pic>
        <p:nvPicPr>
          <p:cNvPr id="16389" name="Picture 4" descr="voic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091643"/>
            <a:ext cx="21844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5" descr="La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657" y="3522059"/>
            <a:ext cx="1497013"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 descr="Te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4941664"/>
            <a:ext cx="14716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8697507">
            <a:hlinkClick r:id="" action="ppaction://media"/>
            <a:extLst>
              <a:ext uri="{FF2B5EF4-FFF2-40B4-BE49-F238E27FC236}">
                <a16:creationId xmlns:a16="http://schemas.microsoft.com/office/drawing/2014/main" id="{D742BF4B-5C37-4486-9632-A1780A000AB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70982" y="6145733"/>
            <a:ext cx="487362" cy="487362"/>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4134712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GB" dirty="0">
                <a:latin typeface="Arial" panose="020B0604020202020204" pitchFamily="34" charset="0"/>
                <a:cs typeface="Arial" panose="020B0604020202020204" pitchFamily="34" charset="0"/>
              </a:rPr>
              <a:t>Other examples of signals</a:t>
            </a:r>
          </a:p>
        </p:txBody>
      </p:sp>
      <p:sp>
        <p:nvSpPr>
          <p:cNvPr id="17412" name="Rectangle 3"/>
          <p:cNvSpPr>
            <a:spLocks noGrp="1" noChangeArrowheads="1"/>
          </p:cNvSpPr>
          <p:nvPr>
            <p:ph idx="1"/>
          </p:nvPr>
        </p:nvSpPr>
        <p:spPr>
          <a:xfrm>
            <a:off x="794620" y="2062998"/>
            <a:ext cx="7543801" cy="4023360"/>
          </a:xfrm>
        </p:spPr>
        <p:txBody>
          <a:bodyPr vert="horz" lIns="0" tIns="45720" rIns="0" bIns="45720" rtlCol="0" anchor="t">
            <a:normAutofit/>
          </a:bodyPr>
          <a:lstStyle/>
          <a:p>
            <a:pPr marL="457200" indent="-457200" eaLnBrk="1" hangingPunct="1">
              <a:buFont typeface="Arial" panose="020F0502020204030204" pitchFamily="34" charset="0"/>
              <a:buChar char="•"/>
            </a:pPr>
            <a:r>
              <a:rPr lang="en-GB" sz="2800" dirty="0">
                <a:latin typeface="Arial"/>
                <a:cs typeface="Arial"/>
              </a:rPr>
              <a:t>An electrical voltage as a function of time.</a:t>
            </a:r>
            <a:endParaRPr lang="en-US">
              <a:cs typeface="Calibri" panose="020F0502020204030204"/>
            </a:endParaRPr>
          </a:p>
          <a:p>
            <a:pPr marL="457200" indent="-457200" eaLnBrk="1" hangingPunct="1">
              <a:buFont typeface="Arial" panose="020F0502020204030204" pitchFamily="34" charset="0"/>
              <a:buChar char="•"/>
            </a:pPr>
            <a:r>
              <a:rPr lang="en-GB" sz="2800" dirty="0">
                <a:latin typeface="Arial"/>
                <a:cs typeface="Arial"/>
              </a:rPr>
              <a:t>A light intensity as a function of x, y and z coordinates and time.</a:t>
            </a:r>
          </a:p>
          <a:p>
            <a:pPr marL="457200" indent="-457200" eaLnBrk="1" hangingPunct="1">
              <a:buFont typeface="Arial" panose="020F0502020204030204" pitchFamily="34" charset="0"/>
              <a:buChar char="•"/>
            </a:pPr>
            <a:r>
              <a:rPr lang="en-GB" sz="2800" dirty="0">
                <a:latin typeface="Arial"/>
                <a:cs typeface="Arial"/>
              </a:rPr>
              <a:t>A potential as a function of position in a 3-dimensional space.</a:t>
            </a:r>
          </a:p>
          <a:p>
            <a:pPr marL="457200" indent="-457200" eaLnBrk="1" hangingPunct="1">
              <a:buFont typeface="Arial" panose="020F0502020204030204" pitchFamily="34" charset="0"/>
              <a:buChar char="•"/>
            </a:pPr>
            <a:r>
              <a:rPr lang="en-GB" sz="2800" dirty="0">
                <a:latin typeface="Arial"/>
                <a:cs typeface="Arial"/>
              </a:rPr>
              <a:t>A force as a function of time and position.</a:t>
            </a:r>
          </a:p>
        </p:txBody>
      </p:sp>
      <p:pic>
        <p:nvPicPr>
          <p:cNvPr id="2" name="58697511">
            <a:hlinkClick r:id="" action="ppaction://media"/>
            <a:extLst>
              <a:ext uri="{FF2B5EF4-FFF2-40B4-BE49-F238E27FC236}">
                <a16:creationId xmlns:a16="http://schemas.microsoft.com/office/drawing/2014/main" id="{ECBA31F1-0B6D-4104-8C9D-4C23FACDEFB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40750" y="6097588"/>
            <a:ext cx="487363" cy="487362"/>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1072355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468313" y="0"/>
            <a:ext cx="8229600" cy="1143000"/>
          </a:xfrm>
        </p:spPr>
        <p:txBody>
          <a:bodyPr/>
          <a:lstStyle/>
          <a:p>
            <a:pPr eaLnBrk="1" hangingPunct="1"/>
            <a:r>
              <a:rPr lang="en-GB" dirty="0">
                <a:latin typeface="Arial" panose="020B0604020202020204" pitchFamily="34" charset="0"/>
                <a:cs typeface="Arial" panose="020B0604020202020204" pitchFamily="34" charset="0"/>
              </a:rPr>
              <a:t>Continuous-time signals</a:t>
            </a:r>
          </a:p>
        </p:txBody>
      </p:sp>
      <p:sp>
        <p:nvSpPr>
          <p:cNvPr id="19460" name="Rectangle 3"/>
          <p:cNvSpPr>
            <a:spLocks noGrp="1" noChangeArrowheads="1"/>
          </p:cNvSpPr>
          <p:nvPr>
            <p:ph idx="1"/>
          </p:nvPr>
        </p:nvSpPr>
        <p:spPr>
          <a:xfrm>
            <a:off x="477759" y="1993231"/>
            <a:ext cx="8424862" cy="2663825"/>
          </a:xfrm>
        </p:spPr>
        <p:txBody>
          <a:bodyPr vert="horz" lIns="0" tIns="45720" rIns="0" bIns="45720" rtlCol="0" anchor="t">
            <a:normAutofit/>
          </a:bodyPr>
          <a:lstStyle/>
          <a:p>
            <a:pPr eaLnBrk="1" hangingPunct="1"/>
            <a:r>
              <a:rPr lang="en-GB" sz="2400" dirty="0">
                <a:latin typeface="Arial"/>
                <a:cs typeface="Arial"/>
              </a:rPr>
              <a:t>Signals can also be classified as:</a:t>
            </a:r>
          </a:p>
          <a:p>
            <a:pPr marL="383540" lvl="1"/>
            <a:r>
              <a:rPr lang="en-GB" sz="2000" dirty="0">
                <a:latin typeface="Arial"/>
                <a:cs typeface="Arial"/>
              </a:rPr>
              <a:t> </a:t>
            </a:r>
            <a:r>
              <a:rPr lang="en-GB" sz="2000" dirty="0">
                <a:solidFill>
                  <a:schemeClr val="accent4">
                    <a:lumMod val="75000"/>
                  </a:schemeClr>
                </a:solidFill>
                <a:latin typeface="Arial"/>
                <a:cs typeface="Arial"/>
              </a:rPr>
              <a:t>Continuous-time signals </a:t>
            </a:r>
            <a:endParaRPr lang="en-GB" sz="2000" dirty="0">
              <a:solidFill>
                <a:schemeClr val="accent4">
                  <a:lumMod val="75000"/>
                </a:schemeClr>
              </a:solidFill>
              <a:latin typeface="Arial" panose="020B0604020202020204" pitchFamily="34" charset="0"/>
              <a:cs typeface="Arial" panose="020B0604020202020204" pitchFamily="34" charset="0"/>
            </a:endParaRPr>
          </a:p>
          <a:p>
            <a:pPr marL="383540" lvl="1"/>
            <a:r>
              <a:rPr lang="en-GB" sz="2000" dirty="0">
                <a:latin typeface="Arial"/>
                <a:cs typeface="Arial"/>
              </a:rPr>
              <a:t> </a:t>
            </a:r>
            <a:r>
              <a:rPr lang="en-GB" sz="2000" dirty="0">
                <a:solidFill>
                  <a:schemeClr val="accent1">
                    <a:lumMod val="75000"/>
                  </a:schemeClr>
                </a:solidFill>
                <a:latin typeface="Arial"/>
                <a:cs typeface="Arial"/>
              </a:rPr>
              <a:t>Discrete-time signals.</a:t>
            </a:r>
          </a:p>
          <a:p>
            <a:pPr eaLnBrk="1" hangingPunct="1"/>
            <a:r>
              <a:rPr lang="en-GB" sz="2400" dirty="0">
                <a:latin typeface="Arial"/>
                <a:cs typeface="Arial"/>
              </a:rPr>
              <a:t>A </a:t>
            </a:r>
            <a:r>
              <a:rPr lang="en-GB" sz="2400" dirty="0">
                <a:solidFill>
                  <a:schemeClr val="accent4">
                    <a:lumMod val="75000"/>
                  </a:schemeClr>
                </a:solidFill>
                <a:latin typeface="Arial"/>
                <a:cs typeface="Arial"/>
              </a:rPr>
              <a:t>continuous-time signal </a:t>
            </a:r>
            <a:r>
              <a:rPr lang="en-GB" sz="2400" dirty="0">
                <a:latin typeface="Arial"/>
                <a:cs typeface="Arial"/>
              </a:rPr>
              <a:t>has values or information at every instance in time.</a:t>
            </a:r>
          </a:p>
        </p:txBody>
      </p:sp>
      <p:sp>
        <p:nvSpPr>
          <p:cNvPr id="19461" name="Rectangle 5"/>
          <p:cNvSpPr>
            <a:spLocks noChangeArrowheads="1"/>
          </p:cNvSpPr>
          <p:nvPr/>
        </p:nvSpPr>
        <p:spPr bwMode="auto">
          <a:xfrm>
            <a:off x="2767013" y="2524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pic>
        <p:nvPicPr>
          <p:cNvPr id="19462" name="Picture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019374"/>
            <a:ext cx="4176464" cy="226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Text Box 10"/>
          <p:cNvSpPr txBox="1">
            <a:spLocks noChangeArrowheads="1"/>
          </p:cNvSpPr>
          <p:nvPr/>
        </p:nvSpPr>
        <p:spPr bwMode="auto">
          <a:xfrm>
            <a:off x="6372225" y="1628775"/>
            <a:ext cx="2303463" cy="366713"/>
          </a:xfrm>
          <a:prstGeom prst="rect">
            <a:avLst/>
          </a:prstGeom>
          <a:solidFill>
            <a:schemeClr val="accent4">
              <a:lumMod val="60000"/>
              <a:lumOff val="40000"/>
            </a:schemeClr>
          </a:solidFill>
          <a:ln>
            <a:noFill/>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dirty="0"/>
              <a:t>(Based on time axis)</a:t>
            </a:r>
          </a:p>
        </p:txBody>
      </p:sp>
      <p:sp>
        <p:nvSpPr>
          <p:cNvPr id="8203" name="Line 11"/>
          <p:cNvSpPr>
            <a:spLocks noChangeShapeType="1"/>
          </p:cNvSpPr>
          <p:nvPr/>
        </p:nvSpPr>
        <p:spPr bwMode="auto">
          <a:xfrm>
            <a:off x="2700338" y="5589588"/>
            <a:ext cx="4176712"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lstStyle/>
          <a:p>
            <a:endParaRPr lang="en-SG"/>
          </a:p>
        </p:txBody>
      </p:sp>
      <p:sp>
        <p:nvSpPr>
          <p:cNvPr id="8204" name="Freeform 12"/>
          <p:cNvSpPr>
            <a:spLocks/>
          </p:cNvSpPr>
          <p:nvPr/>
        </p:nvSpPr>
        <p:spPr bwMode="auto">
          <a:xfrm>
            <a:off x="6227763" y="2060575"/>
            <a:ext cx="2665412" cy="3455988"/>
          </a:xfrm>
          <a:custGeom>
            <a:avLst/>
            <a:gdLst>
              <a:gd name="T0" fmla="*/ 1728787 w 1679"/>
              <a:gd name="T1" fmla="*/ 0 h 2177"/>
              <a:gd name="T2" fmla="*/ 2376487 w 1679"/>
              <a:gd name="T3" fmla="*/ 1512887 h 2177"/>
              <a:gd name="T4" fmla="*/ 0 w 1679"/>
              <a:gd name="T5" fmla="*/ 3455988 h 2177"/>
              <a:gd name="T6" fmla="*/ 0 60000 65536"/>
              <a:gd name="T7" fmla="*/ 0 60000 65536"/>
              <a:gd name="T8" fmla="*/ 0 60000 65536"/>
              <a:gd name="T9" fmla="*/ 0 w 1679"/>
              <a:gd name="T10" fmla="*/ 0 h 2177"/>
              <a:gd name="T11" fmla="*/ 1679 w 1679"/>
              <a:gd name="T12" fmla="*/ 2177 h 2177"/>
            </a:gdLst>
            <a:ahLst/>
            <a:cxnLst>
              <a:cxn ang="T6">
                <a:pos x="T0" y="T1"/>
              </a:cxn>
              <a:cxn ang="T7">
                <a:pos x="T2" y="T3"/>
              </a:cxn>
              <a:cxn ang="T8">
                <a:pos x="T4" y="T5"/>
              </a:cxn>
            </a:cxnLst>
            <a:rect l="T9" t="T10" r="T11" b="T12"/>
            <a:pathLst>
              <a:path w="1679" h="2177">
                <a:moveTo>
                  <a:pt x="1089" y="0"/>
                </a:moveTo>
                <a:cubicBezTo>
                  <a:pt x="1384" y="295"/>
                  <a:pt x="1679" y="590"/>
                  <a:pt x="1497" y="953"/>
                </a:cubicBezTo>
                <a:cubicBezTo>
                  <a:pt x="1315" y="1316"/>
                  <a:pt x="657" y="1746"/>
                  <a:pt x="0" y="2177"/>
                </a:cubicBezTo>
              </a:path>
            </a:pathLst>
          </a:custGeom>
          <a:noFill/>
          <a:ln w="57150">
            <a:solidFill>
              <a:schemeClr val="accent4">
                <a:lumMod val="75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pic>
        <p:nvPicPr>
          <p:cNvPr id="2" name="58697521">
            <a:hlinkClick r:id="" action="ppaction://media"/>
            <a:extLst>
              <a:ext uri="{FF2B5EF4-FFF2-40B4-BE49-F238E27FC236}">
                <a16:creationId xmlns:a16="http://schemas.microsoft.com/office/drawing/2014/main" id="{043FB41B-BD28-4C4D-82E5-CCF918343F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99475" y="6110288"/>
            <a:ext cx="487363" cy="487362"/>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32512974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202"/>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8204"/>
                                        </p:tgtEl>
                                        <p:attrNameLst>
                                          <p:attrName>style.visibility</p:attrName>
                                        </p:attrNameLst>
                                      </p:cBhvr>
                                      <p:to>
                                        <p:strVal val="visible"/>
                                      </p:to>
                                    </p:set>
                                    <p:animEffect transition="in" filter="wipe(up)">
                                      <p:cBhvr>
                                        <p:cTn id="10" dur="500"/>
                                        <p:tgtEl>
                                          <p:spTgt spid="820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203"/>
                                        </p:tgtEl>
                                        <p:attrNameLst>
                                          <p:attrName>style.visibility</p:attrName>
                                        </p:attrNameLst>
                                      </p:cBhvr>
                                      <p:to>
                                        <p:strVal val="visible"/>
                                      </p:to>
                                    </p:set>
                                    <p:animEffect transition="in" filter="wipe(left)">
                                      <p:cBhvr>
                                        <p:cTn id="13" dur="500"/>
                                        <p:tgtEl>
                                          <p:spTgt spid="820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371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bldLst>
      <p:bldP spid="8202" grpId="0" animBg="1"/>
      <p:bldP spid="8203" grpId="0" animBg="1"/>
      <p:bldP spid="820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dirty="0">
                <a:latin typeface="Arial" panose="020B0604020202020204" pitchFamily="34" charset="0"/>
                <a:cs typeface="Arial" panose="020B0604020202020204" pitchFamily="34" charset="0"/>
              </a:rPr>
              <a:t>Discrete-time signals</a:t>
            </a:r>
          </a:p>
        </p:txBody>
      </p:sp>
      <p:sp>
        <p:nvSpPr>
          <p:cNvPr id="20484" name="Rectangle 3"/>
          <p:cNvSpPr>
            <a:spLocks noGrp="1" noChangeArrowheads="1"/>
          </p:cNvSpPr>
          <p:nvPr>
            <p:ph idx="1"/>
          </p:nvPr>
        </p:nvSpPr>
        <p:spPr>
          <a:xfrm>
            <a:off x="345288" y="2121346"/>
            <a:ext cx="8447088" cy="1584325"/>
          </a:xfrm>
        </p:spPr>
        <p:txBody>
          <a:bodyPr/>
          <a:lstStyle/>
          <a:p>
            <a:pPr eaLnBrk="1" hangingPunct="1"/>
            <a:r>
              <a:rPr lang="en-GB" dirty="0">
                <a:latin typeface="Arial" panose="020B0604020202020204" pitchFamily="34" charset="0"/>
                <a:cs typeface="Arial" panose="020B0604020202020204" pitchFamily="34" charset="0"/>
              </a:rPr>
              <a:t>A </a:t>
            </a:r>
            <a:r>
              <a:rPr lang="en-GB" dirty="0">
                <a:solidFill>
                  <a:schemeClr val="accent1">
                    <a:lumMod val="75000"/>
                  </a:schemeClr>
                </a:solidFill>
                <a:latin typeface="Arial" panose="020B0604020202020204" pitchFamily="34" charset="0"/>
                <a:cs typeface="Arial" panose="020B0604020202020204" pitchFamily="34" charset="0"/>
              </a:rPr>
              <a:t>discrete-time</a:t>
            </a:r>
            <a:r>
              <a:rPr lang="en-GB" dirty="0">
                <a:latin typeface="Arial" panose="020B0604020202020204" pitchFamily="34" charset="0"/>
                <a:cs typeface="Arial" panose="020B0604020202020204" pitchFamily="34" charset="0"/>
              </a:rPr>
              <a:t> signal has values or information only at certain discrete time instance, t1, t2…</a:t>
            </a:r>
            <a:r>
              <a:rPr lang="en-GB" dirty="0" err="1">
                <a:latin typeface="Arial" panose="020B0604020202020204" pitchFamily="34" charset="0"/>
                <a:cs typeface="Arial" panose="020B0604020202020204" pitchFamily="34" charset="0"/>
              </a:rPr>
              <a:t>tn</a:t>
            </a:r>
            <a:r>
              <a:rPr lang="en-GB" dirty="0">
                <a:latin typeface="Arial" panose="020B0604020202020204" pitchFamily="34" charset="0"/>
                <a:cs typeface="Arial" panose="020B0604020202020204" pitchFamily="34" charset="0"/>
              </a:rPr>
              <a:t> .</a:t>
            </a:r>
          </a:p>
        </p:txBody>
      </p:sp>
      <p:pic>
        <p:nvPicPr>
          <p:cNvPr id="20486" name="Picture 4"/>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3057560"/>
            <a:ext cx="53594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627784" y="5085184"/>
            <a:ext cx="436835" cy="369332"/>
          </a:xfrm>
          <a:prstGeom prst="rect">
            <a:avLst/>
          </a:prstGeom>
          <a:noFill/>
        </p:spPr>
        <p:txBody>
          <a:bodyPr wrap="square" rtlCol="0">
            <a:spAutoFit/>
          </a:bodyPr>
          <a:lstStyle/>
          <a:p>
            <a:r>
              <a:rPr lang="en-SG" dirty="0"/>
              <a:t>t1</a:t>
            </a:r>
          </a:p>
        </p:txBody>
      </p:sp>
      <p:sp>
        <p:nvSpPr>
          <p:cNvPr id="8" name="TextBox 7"/>
          <p:cNvSpPr txBox="1"/>
          <p:nvPr/>
        </p:nvSpPr>
        <p:spPr>
          <a:xfrm>
            <a:off x="6012160" y="4653136"/>
            <a:ext cx="436835" cy="369332"/>
          </a:xfrm>
          <a:prstGeom prst="rect">
            <a:avLst/>
          </a:prstGeom>
          <a:noFill/>
        </p:spPr>
        <p:txBody>
          <a:bodyPr wrap="square" rtlCol="0">
            <a:spAutoFit/>
          </a:bodyPr>
          <a:lstStyle/>
          <a:p>
            <a:r>
              <a:rPr lang="en-SG" dirty="0" err="1"/>
              <a:t>tn</a:t>
            </a:r>
            <a:endParaRPr lang="en-SG" dirty="0"/>
          </a:p>
        </p:txBody>
      </p:sp>
      <p:sp>
        <p:nvSpPr>
          <p:cNvPr id="9" name="TextBox 8"/>
          <p:cNvSpPr txBox="1"/>
          <p:nvPr/>
        </p:nvSpPr>
        <p:spPr>
          <a:xfrm>
            <a:off x="3563888" y="4653136"/>
            <a:ext cx="436835" cy="369332"/>
          </a:xfrm>
          <a:prstGeom prst="rect">
            <a:avLst/>
          </a:prstGeom>
          <a:noFill/>
        </p:spPr>
        <p:txBody>
          <a:bodyPr wrap="square" rtlCol="0">
            <a:spAutoFit/>
          </a:bodyPr>
          <a:lstStyle/>
          <a:p>
            <a:r>
              <a:rPr lang="en-SG" dirty="0"/>
              <a:t>t3</a:t>
            </a:r>
          </a:p>
        </p:txBody>
      </p:sp>
      <p:sp>
        <p:nvSpPr>
          <p:cNvPr id="10" name="TextBox 9"/>
          <p:cNvSpPr txBox="1"/>
          <p:nvPr/>
        </p:nvSpPr>
        <p:spPr>
          <a:xfrm>
            <a:off x="3032650" y="5098646"/>
            <a:ext cx="436835" cy="369332"/>
          </a:xfrm>
          <a:prstGeom prst="rect">
            <a:avLst/>
          </a:prstGeom>
          <a:noFill/>
        </p:spPr>
        <p:txBody>
          <a:bodyPr wrap="square" rtlCol="0">
            <a:spAutoFit/>
          </a:bodyPr>
          <a:lstStyle/>
          <a:p>
            <a:r>
              <a:rPr lang="en-SG" dirty="0"/>
              <a:t>t2</a:t>
            </a:r>
          </a:p>
        </p:txBody>
      </p:sp>
      <p:sp>
        <p:nvSpPr>
          <p:cNvPr id="3" name="TextBox 2"/>
          <p:cNvSpPr txBox="1"/>
          <p:nvPr/>
        </p:nvSpPr>
        <p:spPr>
          <a:xfrm>
            <a:off x="2767013" y="4221088"/>
            <a:ext cx="441146" cy="369332"/>
          </a:xfrm>
          <a:prstGeom prst="rect">
            <a:avLst/>
          </a:prstGeom>
          <a:noFill/>
        </p:spPr>
        <p:txBody>
          <a:bodyPr wrap="none" rtlCol="0">
            <a:spAutoFit/>
          </a:bodyPr>
          <a:lstStyle/>
          <a:p>
            <a:r>
              <a:rPr lang="en-SG" dirty="0"/>
              <a:t>a1</a:t>
            </a:r>
          </a:p>
        </p:txBody>
      </p:sp>
      <p:sp>
        <p:nvSpPr>
          <p:cNvPr id="12" name="TextBox 11"/>
          <p:cNvSpPr txBox="1"/>
          <p:nvPr/>
        </p:nvSpPr>
        <p:spPr>
          <a:xfrm>
            <a:off x="3103915" y="4400806"/>
            <a:ext cx="441146" cy="369332"/>
          </a:xfrm>
          <a:prstGeom prst="rect">
            <a:avLst/>
          </a:prstGeom>
          <a:noFill/>
        </p:spPr>
        <p:txBody>
          <a:bodyPr wrap="none" rtlCol="0">
            <a:spAutoFit/>
          </a:bodyPr>
          <a:lstStyle/>
          <a:p>
            <a:r>
              <a:rPr lang="en-SG" dirty="0"/>
              <a:t>a2</a:t>
            </a:r>
          </a:p>
        </p:txBody>
      </p:sp>
      <p:sp>
        <p:nvSpPr>
          <p:cNvPr id="13" name="TextBox 12"/>
          <p:cNvSpPr txBox="1"/>
          <p:nvPr/>
        </p:nvSpPr>
        <p:spPr>
          <a:xfrm>
            <a:off x="3469485" y="5530694"/>
            <a:ext cx="441146" cy="369332"/>
          </a:xfrm>
          <a:prstGeom prst="rect">
            <a:avLst/>
          </a:prstGeom>
          <a:noFill/>
        </p:spPr>
        <p:txBody>
          <a:bodyPr wrap="none" rtlCol="0">
            <a:spAutoFit/>
          </a:bodyPr>
          <a:lstStyle/>
          <a:p>
            <a:r>
              <a:rPr lang="en-SG" dirty="0"/>
              <a:t>a3</a:t>
            </a:r>
          </a:p>
        </p:txBody>
      </p:sp>
      <p:sp>
        <p:nvSpPr>
          <p:cNvPr id="14" name="TextBox 13"/>
          <p:cNvSpPr txBox="1"/>
          <p:nvPr/>
        </p:nvSpPr>
        <p:spPr>
          <a:xfrm>
            <a:off x="6007849" y="5712416"/>
            <a:ext cx="441146" cy="369332"/>
          </a:xfrm>
          <a:prstGeom prst="rect">
            <a:avLst/>
          </a:prstGeom>
          <a:noFill/>
        </p:spPr>
        <p:txBody>
          <a:bodyPr wrap="none" rtlCol="0">
            <a:spAutoFit/>
          </a:bodyPr>
          <a:lstStyle/>
          <a:p>
            <a:r>
              <a:rPr lang="en-SG" dirty="0"/>
              <a:t>an</a:t>
            </a:r>
          </a:p>
        </p:txBody>
      </p:sp>
      <p:pic>
        <p:nvPicPr>
          <p:cNvPr id="4" name="58697526">
            <a:hlinkClick r:id="" action="ppaction://media"/>
            <a:extLst>
              <a:ext uri="{FF2B5EF4-FFF2-40B4-BE49-F238E27FC236}">
                <a16:creationId xmlns:a16="http://schemas.microsoft.com/office/drawing/2014/main" id="{9EFBE8C2-9D7E-4C1C-A0B7-29851F1BD3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36000" y="6042025"/>
            <a:ext cx="487363" cy="487363"/>
          </a:xfrm>
          <a:prstGeom prst="rect">
            <a:avLst/>
          </a:prstGeom>
        </p:spPr>
      </p:pic>
      <p:sp>
        <p:nvSpPr>
          <p:cNvPr id="6" name="Footer Placeholder 5"/>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23561631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GB" dirty="0">
                <a:latin typeface="Arial"/>
                <a:cs typeface="Arial"/>
              </a:rPr>
              <a:t>Assessments</a:t>
            </a:r>
            <a:endParaRPr lang="en-US" dirty="0"/>
          </a:p>
        </p:txBody>
      </p:sp>
      <p:sp>
        <p:nvSpPr>
          <p:cNvPr id="10244" name="Rectangle 3"/>
          <p:cNvSpPr>
            <a:spLocks noGrp="1" noChangeArrowheads="1"/>
          </p:cNvSpPr>
          <p:nvPr>
            <p:ph idx="1"/>
          </p:nvPr>
        </p:nvSpPr>
        <p:spPr>
          <a:xfrm>
            <a:off x="800099" y="1991915"/>
            <a:ext cx="7543801" cy="4023360"/>
          </a:xfrm>
          <a:noFill/>
          <a:extLst>
            <a:ext uri="{909E8E84-426E-40DD-AFC4-6F175D3DCCD1}">
              <a14:hiddenFill xmlns:a14="http://schemas.microsoft.com/office/drawing/2010/main">
                <a:solidFill>
                  <a:srgbClr val="0000FF"/>
                </a:solidFill>
              </a14:hiddenFill>
            </a:ext>
          </a:extLst>
        </p:spPr>
        <p:txBody>
          <a:bodyPr vert="horz" lIns="0" tIns="45720" rIns="0" bIns="45720" rtlCol="0" anchor="t">
            <a:normAutofit/>
          </a:bodyPr>
          <a:lstStyle/>
          <a:p>
            <a:pPr marL="0" indent="0">
              <a:buNone/>
            </a:pPr>
            <a:r>
              <a:rPr lang="en-GB" sz="3200" dirty="0">
                <a:latin typeface="Arial"/>
                <a:cs typeface="Arial"/>
              </a:rPr>
              <a:t>Mid-semester Test (90 min) </a:t>
            </a:r>
            <a:r>
              <a:rPr lang="en-GB" sz="3200" dirty="0" smtClean="0">
                <a:latin typeface="Arial"/>
                <a:cs typeface="Arial"/>
              </a:rPr>
              <a:t>    20</a:t>
            </a:r>
            <a:r>
              <a:rPr lang="en-GB" sz="3200" dirty="0">
                <a:latin typeface="Arial"/>
                <a:cs typeface="Arial"/>
              </a:rPr>
              <a:t>%</a:t>
            </a:r>
            <a:endParaRPr lang="en-GB" sz="3200" dirty="0">
              <a:latin typeface="Arial" panose="020B0604020202020204" pitchFamily="34" charset="0"/>
              <a:cs typeface="Arial" panose="020B0604020202020204" pitchFamily="34" charset="0"/>
            </a:endParaRPr>
          </a:p>
          <a:p>
            <a:pPr marL="0" indent="0">
              <a:buNone/>
            </a:pPr>
            <a:r>
              <a:rPr lang="en-GB" sz="3200" dirty="0">
                <a:latin typeface="Arial"/>
                <a:cs typeface="Arial"/>
              </a:rPr>
              <a:t>Semester Exam (120 min)   </a:t>
            </a:r>
            <a:r>
              <a:rPr lang="en-GB" sz="3200" dirty="0" smtClean="0">
                <a:latin typeface="Arial"/>
                <a:cs typeface="Arial"/>
              </a:rPr>
              <a:t>    40</a:t>
            </a:r>
            <a:r>
              <a:rPr lang="en-GB" sz="3200" dirty="0">
                <a:latin typeface="Arial"/>
                <a:cs typeface="Arial"/>
              </a:rPr>
              <a:t>%</a:t>
            </a:r>
            <a:endParaRPr lang="en-GB" sz="3200" dirty="0">
              <a:latin typeface="Arial" panose="020B0604020202020204" pitchFamily="34" charset="0"/>
              <a:cs typeface="Arial" panose="020B0604020202020204" pitchFamily="34" charset="0"/>
            </a:endParaRPr>
          </a:p>
          <a:p>
            <a:pPr marL="0" indent="0">
              <a:buNone/>
            </a:pPr>
            <a:r>
              <a:rPr lang="en-GB" sz="3200" dirty="0">
                <a:latin typeface="Arial"/>
                <a:cs typeface="Arial"/>
              </a:rPr>
              <a:t>2 lab Tests (50min)              </a:t>
            </a:r>
            <a:r>
              <a:rPr lang="en-GB" sz="3200" dirty="0" smtClean="0">
                <a:latin typeface="Arial"/>
                <a:cs typeface="Arial"/>
              </a:rPr>
              <a:t>    </a:t>
            </a:r>
            <a:r>
              <a:rPr lang="en-GB" sz="3200" dirty="0">
                <a:latin typeface="Arial"/>
                <a:cs typeface="Arial"/>
              </a:rPr>
              <a:t> 30%</a:t>
            </a:r>
            <a:endParaRPr lang="en-GB" sz="3200" dirty="0">
              <a:latin typeface="Calibri" panose="020F0502020204030204"/>
              <a:cs typeface="Calibri" panose="020F0502020204030204"/>
            </a:endParaRPr>
          </a:p>
          <a:p>
            <a:pPr marL="0" indent="0">
              <a:buNone/>
            </a:pPr>
            <a:r>
              <a:rPr lang="en-GB" sz="3200" dirty="0">
                <a:latin typeface="Arial"/>
                <a:cs typeface="Arial"/>
              </a:rPr>
              <a:t>General  performance          </a:t>
            </a:r>
            <a:r>
              <a:rPr lang="en-GB" sz="3200" dirty="0" smtClean="0">
                <a:latin typeface="Arial"/>
                <a:cs typeface="Arial"/>
              </a:rPr>
              <a:t>    10</a:t>
            </a:r>
            <a:r>
              <a:rPr lang="en-GB" sz="3200" dirty="0">
                <a:latin typeface="Arial"/>
                <a:cs typeface="Arial"/>
              </a:rPr>
              <a:t>%</a:t>
            </a:r>
            <a:endParaRPr lang="en-GB" sz="3200" dirty="0">
              <a:latin typeface="Calibri" panose="020F0502020204030204"/>
              <a:cs typeface="Calibri" panose="020F0502020204030204"/>
            </a:endParaRPr>
          </a:p>
          <a:p>
            <a:pPr marL="0" indent="0">
              <a:buNone/>
            </a:pPr>
            <a:r>
              <a:rPr lang="en-GB" sz="3200" dirty="0">
                <a:latin typeface="Arial"/>
                <a:cs typeface="Arial"/>
              </a:rPr>
              <a:t>(Tutorial Presentation etc)    </a:t>
            </a:r>
            <a:endParaRPr lang="en-GB" sz="3200" dirty="0">
              <a:cs typeface="Calibri" panose="020F0502020204030204"/>
            </a:endParaRPr>
          </a:p>
        </p:txBody>
      </p:sp>
      <p:pic>
        <p:nvPicPr>
          <p:cNvPr id="2" name="58697274">
            <a:hlinkClick r:id="" action="ppaction://media"/>
            <a:extLst>
              <a:ext uri="{FF2B5EF4-FFF2-40B4-BE49-F238E27FC236}">
                <a16:creationId xmlns:a16="http://schemas.microsoft.com/office/drawing/2014/main" id="{FEADC245-1025-4D1A-95CD-4BE54CDE59E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16925" y="6192838"/>
            <a:ext cx="487363" cy="487362"/>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741610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GB" dirty="0" err="1">
                <a:latin typeface="Arial" panose="020B0604020202020204" pitchFamily="34" charset="0"/>
                <a:cs typeface="Arial" panose="020B0604020202020204" pitchFamily="34" charset="0"/>
              </a:rPr>
              <a:t>Analog</a:t>
            </a:r>
            <a:r>
              <a:rPr lang="en-GB" dirty="0">
                <a:latin typeface="Arial" panose="020B0604020202020204" pitchFamily="34" charset="0"/>
                <a:cs typeface="Arial" panose="020B0604020202020204" pitchFamily="34" charset="0"/>
              </a:rPr>
              <a:t> and digital signals</a:t>
            </a:r>
          </a:p>
        </p:txBody>
      </p:sp>
      <p:sp>
        <p:nvSpPr>
          <p:cNvPr id="23556" name="Rectangle 3"/>
          <p:cNvSpPr>
            <a:spLocks noGrp="1" noChangeArrowheads="1"/>
          </p:cNvSpPr>
          <p:nvPr>
            <p:ph idx="1"/>
          </p:nvPr>
        </p:nvSpPr>
        <p:spPr>
          <a:xfrm>
            <a:off x="821826" y="1944635"/>
            <a:ext cx="9144000" cy="4967287"/>
          </a:xfrm>
          <a:noFill/>
          <a:extLst>
            <a:ext uri="{909E8E84-426E-40DD-AFC4-6F175D3DCCD1}">
              <a14:hiddenFill xmlns:a14="http://schemas.microsoft.com/office/drawing/2010/main">
                <a:solidFill>
                  <a:srgbClr val="0000FF"/>
                </a:solidFill>
              </a14:hiddenFill>
            </a:ext>
          </a:extLst>
        </p:spPr>
        <p:txBody>
          <a:bodyPr vert="horz" lIns="0" tIns="45720" rIns="0" bIns="45720" rtlCol="0" anchor="t">
            <a:normAutofit/>
          </a:bodyPr>
          <a:lstStyle/>
          <a:p>
            <a:pPr marL="0" indent="0" eaLnBrk="1" hangingPunct="1">
              <a:buNone/>
            </a:pPr>
            <a:r>
              <a:rPr lang="en-GB" sz="2800" dirty="0">
                <a:latin typeface="Arial" panose="020B0604020202020204" pitchFamily="34" charset="0"/>
                <a:cs typeface="Arial" panose="020B0604020202020204" pitchFamily="34" charset="0"/>
              </a:rPr>
              <a:t>In general signals are:</a:t>
            </a:r>
          </a:p>
          <a:p>
            <a:r>
              <a:rPr lang="en-GB" sz="2800" err="1">
                <a:latin typeface="Arial"/>
                <a:cs typeface="Arial"/>
              </a:rPr>
              <a:t>Analog</a:t>
            </a:r>
            <a:r>
              <a:rPr lang="en-GB" sz="2800" dirty="0">
                <a:latin typeface="Arial"/>
                <a:cs typeface="Arial"/>
              </a:rPr>
              <a:t> signal </a:t>
            </a:r>
            <a:endParaRPr lang="en-GB" sz="2800" dirty="0">
              <a:latin typeface="Arial" panose="020B0604020202020204" pitchFamily="34" charset="0"/>
              <a:cs typeface="Arial" panose="020B0604020202020204" pitchFamily="34" charset="0"/>
            </a:endParaRPr>
          </a:p>
          <a:p>
            <a:pPr marL="383540" lvl="1" eaLnBrk="1" hangingPunct="1"/>
            <a:r>
              <a:rPr lang="en-GB" sz="2400" dirty="0">
                <a:solidFill>
                  <a:schemeClr val="accent4">
                    <a:lumMod val="75000"/>
                  </a:schemeClr>
                </a:solidFill>
                <a:latin typeface="Arial" panose="020B0604020202020204" pitchFamily="34" charset="0"/>
                <a:cs typeface="Arial" panose="020B0604020202020204" pitchFamily="34" charset="0"/>
              </a:rPr>
              <a:t>continuous-time</a:t>
            </a:r>
          </a:p>
          <a:p>
            <a:pPr marL="383540" lvl="1" eaLnBrk="1" hangingPunct="1"/>
            <a:r>
              <a:rPr lang="en-GB" sz="2400">
                <a:solidFill>
                  <a:schemeClr val="accent4">
                    <a:lumMod val="75000"/>
                  </a:schemeClr>
                </a:solidFill>
                <a:latin typeface="Arial"/>
                <a:cs typeface="Arial"/>
              </a:rPr>
              <a:t>continuous-amplitude </a:t>
            </a:r>
          </a:p>
          <a:p>
            <a:pPr eaLnBrk="1" hangingPunct="1"/>
            <a:r>
              <a:rPr lang="en-GB" sz="2800" dirty="0">
                <a:latin typeface="Arial" panose="020B0604020202020204" pitchFamily="34" charset="0"/>
                <a:cs typeface="Arial" panose="020B0604020202020204" pitchFamily="34" charset="0"/>
              </a:rPr>
              <a:t>Digital signal </a:t>
            </a:r>
          </a:p>
          <a:p>
            <a:pPr marL="383540" lvl="1" eaLnBrk="1" hangingPunct="1"/>
            <a:r>
              <a:rPr lang="en-GB" sz="2400" dirty="0">
                <a:solidFill>
                  <a:schemeClr val="accent1">
                    <a:lumMod val="75000"/>
                  </a:schemeClr>
                </a:solidFill>
                <a:latin typeface="Arial" panose="020B0604020202020204" pitchFamily="34" charset="0"/>
                <a:cs typeface="Arial" panose="020B0604020202020204" pitchFamily="34" charset="0"/>
              </a:rPr>
              <a:t>discrete-time</a:t>
            </a:r>
          </a:p>
          <a:p>
            <a:pPr marL="383540" lvl="1" eaLnBrk="1" hangingPunct="1"/>
            <a:r>
              <a:rPr lang="en-GB" sz="2400">
                <a:solidFill>
                  <a:schemeClr val="accent1">
                    <a:lumMod val="75000"/>
                  </a:schemeClr>
                </a:solidFill>
                <a:latin typeface="Arial"/>
                <a:cs typeface="Arial"/>
              </a:rPr>
              <a:t>discrete-amplitude</a:t>
            </a:r>
          </a:p>
          <a:p>
            <a:pPr eaLnBrk="1" hangingPunct="1">
              <a:buFontTx/>
              <a:buNone/>
            </a:pPr>
            <a:endParaRPr lang="en-GB" sz="2800" dirty="0">
              <a:latin typeface="Arial" panose="020B0604020202020204" pitchFamily="34" charset="0"/>
              <a:cs typeface="Arial" panose="020B0604020202020204" pitchFamily="34" charset="0"/>
            </a:endParaRPr>
          </a:p>
        </p:txBody>
      </p:sp>
      <p:pic>
        <p:nvPicPr>
          <p:cNvPr id="2" name="58697543">
            <a:hlinkClick r:id="" action="ppaction://media"/>
            <a:extLst>
              <a:ext uri="{FF2B5EF4-FFF2-40B4-BE49-F238E27FC236}">
                <a16:creationId xmlns:a16="http://schemas.microsoft.com/office/drawing/2014/main" id="{D5823091-CBC9-4960-8596-AA2CA1ECBE0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9938" y="5946775"/>
            <a:ext cx="487362" cy="487363"/>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981671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GB" dirty="0">
                <a:latin typeface="Arial" panose="020B0604020202020204" pitchFamily="34" charset="0"/>
                <a:cs typeface="Arial" panose="020B0604020202020204" pitchFamily="34" charset="0"/>
              </a:rPr>
              <a:t>What is signal processing?</a:t>
            </a:r>
          </a:p>
        </p:txBody>
      </p:sp>
      <p:sp>
        <p:nvSpPr>
          <p:cNvPr id="10244" name="Rectangle 3"/>
          <p:cNvSpPr>
            <a:spLocks noGrp="1" noChangeArrowheads="1"/>
          </p:cNvSpPr>
          <p:nvPr>
            <p:ph idx="1"/>
          </p:nvPr>
        </p:nvSpPr>
        <p:spPr>
          <a:xfrm>
            <a:off x="475778" y="1997016"/>
            <a:ext cx="8229600" cy="4857750"/>
          </a:xfrm>
          <a:noFill/>
        </p:spPr>
        <p:txBody>
          <a:bodyPr/>
          <a:lstStyle/>
          <a:p>
            <a:pPr eaLnBrk="1" hangingPunct="1"/>
            <a:r>
              <a:rPr lang="en-GB" dirty="0">
                <a:solidFill>
                  <a:schemeClr val="accent1">
                    <a:lumMod val="75000"/>
                  </a:schemeClr>
                </a:solidFill>
                <a:latin typeface="Arial" panose="020B0604020202020204" pitchFamily="34" charset="0"/>
                <a:cs typeface="Arial" panose="020B0604020202020204" pitchFamily="34" charset="0"/>
              </a:rPr>
              <a:t>Signal processing refers to the manipulation or modification of a signal for a certain purpose.</a:t>
            </a:r>
            <a:endParaRPr lang="en-GB" dirty="0">
              <a:latin typeface="Arial" panose="020B0604020202020204" pitchFamily="34" charset="0"/>
              <a:cs typeface="Arial" panose="020B0604020202020204" pitchFamily="34" charset="0"/>
            </a:endParaRPr>
          </a:p>
          <a:p>
            <a:pPr algn="ctr" eaLnBrk="1" hangingPunct="1">
              <a:buFont typeface="Symbol" pitchFamily="18" charset="2"/>
              <a:buChar char="®"/>
            </a:pPr>
            <a:r>
              <a:rPr lang="en-GB" dirty="0">
                <a:solidFill>
                  <a:schemeClr val="accent1">
                    <a:lumMod val="75000"/>
                  </a:schemeClr>
                </a:solidFill>
                <a:latin typeface="Arial" panose="020B0604020202020204" pitchFamily="34" charset="0"/>
                <a:cs typeface="Arial" panose="020B0604020202020204" pitchFamily="34" charset="0"/>
              </a:rPr>
              <a:t>Low pass filter </a:t>
            </a:r>
            <a:r>
              <a:rPr lang="en-GB" dirty="0">
                <a:solidFill>
                  <a:schemeClr val="accent1">
                    <a:lumMod val="75000"/>
                  </a:schemeClr>
                </a:solidFill>
                <a:latin typeface="Arial" panose="020B0604020202020204" pitchFamily="34" charset="0"/>
                <a:cs typeface="Arial" panose="020B0604020202020204" pitchFamily="34" charset="0"/>
                <a:sym typeface="Symbol" pitchFamily="18" charset="2"/>
              </a:rPr>
              <a:t></a:t>
            </a:r>
          </a:p>
          <a:p>
            <a:pPr marL="0" indent="0" algn="ctr" eaLnBrk="1" hangingPunct="1">
              <a:buNone/>
            </a:pPr>
            <a:endParaRPr lang="en-GB" dirty="0">
              <a:solidFill>
                <a:schemeClr val="accent1">
                  <a:lumMod val="75000"/>
                </a:schemeClr>
              </a:solidFill>
              <a:latin typeface="Arial" panose="020B0604020202020204" pitchFamily="34" charset="0"/>
              <a:cs typeface="Arial" panose="020B0604020202020204" pitchFamily="34" charset="0"/>
              <a:sym typeface="Symbol" pitchFamily="18" charset="2"/>
            </a:endParaRPr>
          </a:p>
          <a:p>
            <a:pPr algn="ctr" eaLnBrk="1" hangingPunct="1">
              <a:buFont typeface="Symbol" pitchFamily="18" charset="2"/>
              <a:buChar char="®"/>
            </a:pPr>
            <a:endParaRPr lang="en-GB" dirty="0">
              <a:latin typeface="Arial" panose="020B0604020202020204" pitchFamily="34" charset="0"/>
              <a:cs typeface="Arial" panose="020B0604020202020204" pitchFamily="34" charset="0"/>
              <a:sym typeface="Symbol" pitchFamily="18" charset="2"/>
            </a:endParaRPr>
          </a:p>
          <a:p>
            <a:pPr algn="ctr" eaLnBrk="1" hangingPunct="1">
              <a:buFont typeface="Symbol" pitchFamily="18" charset="2"/>
              <a:buChar char="®"/>
            </a:pPr>
            <a:r>
              <a:rPr lang="en-GB" dirty="0">
                <a:solidFill>
                  <a:schemeClr val="accent1">
                    <a:lumMod val="75000"/>
                  </a:schemeClr>
                </a:solidFill>
                <a:latin typeface="Arial" panose="020B0604020202020204" pitchFamily="34" charset="0"/>
                <a:cs typeface="Arial" panose="020B0604020202020204" pitchFamily="34" charset="0"/>
                <a:sym typeface="Symbol" pitchFamily="18" charset="2"/>
              </a:rPr>
              <a:t>Modulator </a:t>
            </a:r>
            <a:r>
              <a:rPr lang="en-GB" dirty="0">
                <a:solidFill>
                  <a:schemeClr val="accent1">
                    <a:lumMod val="75000"/>
                  </a:schemeClr>
                </a:solidFill>
                <a:sym typeface="Symbol" pitchFamily="18" charset="2"/>
              </a:rPr>
              <a:t></a:t>
            </a:r>
          </a:p>
        </p:txBody>
      </p:sp>
      <p:pic>
        <p:nvPicPr>
          <p:cNvPr id="337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731" y="2724628"/>
            <a:ext cx="1619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118" y="2776694"/>
            <a:ext cx="1619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4390" y="3891471"/>
            <a:ext cx="1619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6903" y="3857486"/>
            <a:ext cx="1619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9" descr="http://www.smeter.net/slc/info/images/audio-equalizer.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7860" y="3047114"/>
            <a:ext cx="28130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11" descr="File:Amfm3-en-de.gif">
            <a:hlinkClick r:id="rId11"/>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2532916" y="4803322"/>
            <a:ext cx="1978025"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Picture 13" descr="http://www.easybizchina.com/picture/product/newpic/globesat_FF0E76EEF9E05A6D.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7010" y="4773159"/>
            <a:ext cx="1447800"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Arrow 13"/>
          <p:cNvSpPr>
            <a:spLocks noChangeArrowheads="1"/>
          </p:cNvSpPr>
          <p:nvPr/>
        </p:nvSpPr>
        <p:spPr bwMode="auto">
          <a:xfrm>
            <a:off x="4572372" y="5229200"/>
            <a:ext cx="647700" cy="720626"/>
          </a:xfrm>
          <a:prstGeom prst="rightArrow">
            <a:avLst>
              <a:gd name="adj1" fmla="val 50000"/>
              <a:gd name="adj2" fmla="val 49927"/>
            </a:avLst>
          </a:prstGeom>
          <a:solidFill>
            <a:schemeClr val="accent1"/>
          </a:solidFill>
          <a:ln w="9525" algn="ctr">
            <a:solidFill>
              <a:schemeClr val="tx1"/>
            </a:solidFill>
            <a:round/>
            <a:headEnd/>
            <a:tailEnd/>
          </a:ln>
        </p:spPr>
        <p:txBody>
          <a:bodyPr wrap="none"/>
          <a:lstStyle/>
          <a:p>
            <a:endParaRPr lang="en-US"/>
          </a:p>
        </p:txBody>
      </p:sp>
      <p:pic>
        <p:nvPicPr>
          <p:cNvPr id="2" name="58697560">
            <a:hlinkClick r:id="" action="ppaction://media"/>
            <a:extLst>
              <a:ext uri="{FF2B5EF4-FFF2-40B4-BE49-F238E27FC236}">
                <a16:creationId xmlns:a16="http://schemas.microsoft.com/office/drawing/2014/main" id="{33A39D95-C124-4D05-B505-910173883FB0}"/>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99438" y="6137275"/>
            <a:ext cx="487362" cy="487363"/>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3991549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dissolve">
                                      <p:cBhvr>
                                        <p:cTn id="7" dur="500"/>
                                        <p:tgtEl>
                                          <p:spTgt spid="33797"/>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3799"/>
                                        </p:tgtEl>
                                        <p:attrNameLst>
                                          <p:attrName>style.visibility</p:attrName>
                                        </p:attrNameLst>
                                      </p:cBhvr>
                                      <p:to>
                                        <p:strVal val="visible"/>
                                      </p:to>
                                    </p:set>
                                    <p:animEffect transition="in" filter="dissolve">
                                      <p:cBhvr>
                                        <p:cTn id="11" dur="500"/>
                                        <p:tgtEl>
                                          <p:spTgt spid="33799"/>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33796"/>
                                        </p:tgtEl>
                                        <p:attrNameLst>
                                          <p:attrName>style.visibility</p:attrName>
                                        </p:attrNameLst>
                                      </p:cBhvr>
                                      <p:to>
                                        <p:strVal val="visible"/>
                                      </p:to>
                                    </p:set>
                                    <p:animEffect transition="in" filter="dissolve">
                                      <p:cBhvr>
                                        <p:cTn id="15" dur="500"/>
                                        <p:tgtEl>
                                          <p:spTgt spid="33796"/>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33798"/>
                                        </p:tgtEl>
                                        <p:attrNameLst>
                                          <p:attrName>style.visibility</p:attrName>
                                        </p:attrNameLst>
                                      </p:cBhvr>
                                      <p:to>
                                        <p:strVal val="visible"/>
                                      </p:to>
                                    </p:set>
                                    <p:animEffect transition="in" filter="dissolve">
                                      <p:cBhvr>
                                        <p:cTn id="19" dur="500"/>
                                        <p:tgtEl>
                                          <p:spTgt spid="337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33801"/>
                                        </p:tgtEl>
                                        <p:attrNameLst>
                                          <p:attrName>style.visibility</p:attrName>
                                        </p:attrNameLst>
                                      </p:cBhvr>
                                      <p:to>
                                        <p:strVal val="visible"/>
                                      </p:to>
                                    </p:set>
                                    <p:anim calcmode="lin" valueType="num">
                                      <p:cBhvr additive="base">
                                        <p:cTn id="24" dur="500" fill="hold"/>
                                        <p:tgtEl>
                                          <p:spTgt spid="33801"/>
                                        </p:tgtEl>
                                        <p:attrNameLst>
                                          <p:attrName>ppt_x</p:attrName>
                                        </p:attrNameLst>
                                      </p:cBhvr>
                                      <p:tavLst>
                                        <p:tav tm="0">
                                          <p:val>
                                            <p:strVal val="#ppt_x"/>
                                          </p:val>
                                        </p:tav>
                                        <p:tav tm="100000">
                                          <p:val>
                                            <p:strVal val="#ppt_x"/>
                                          </p:val>
                                        </p:tav>
                                      </p:tavLst>
                                    </p:anim>
                                    <p:anim calcmode="lin" valueType="num">
                                      <p:cBhvr additive="base">
                                        <p:cTn id="25" dur="500" fill="hold"/>
                                        <p:tgtEl>
                                          <p:spTgt spid="33801"/>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33803"/>
                                        </p:tgtEl>
                                        <p:attrNameLst>
                                          <p:attrName>style.visibility</p:attrName>
                                        </p:attrNameLst>
                                      </p:cBhvr>
                                      <p:to>
                                        <p:strVal val="visible"/>
                                      </p:to>
                                    </p:set>
                                    <p:animEffect transition="in" filter="wipe(down)">
                                      <p:cBhvr>
                                        <p:cTn id="30" dur="500"/>
                                        <p:tgtEl>
                                          <p:spTgt spid="33803"/>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par>
                          <p:cTn id="35" fill="hold" nodeType="afterGroup">
                            <p:stCondLst>
                              <p:cond delay="1000"/>
                            </p:stCondLst>
                            <p:childTnLst>
                              <p:par>
                                <p:cTn id="36" presetID="3" presetClass="entr" presetSubtype="10" fill="hold" nodeType="afterEffect">
                                  <p:stCondLst>
                                    <p:cond delay="0"/>
                                  </p:stCondLst>
                                  <p:childTnLst>
                                    <p:set>
                                      <p:cBhvr>
                                        <p:cTn id="37" dur="1" fill="hold">
                                          <p:stCondLst>
                                            <p:cond delay="0"/>
                                          </p:stCondLst>
                                        </p:cTn>
                                        <p:tgtEl>
                                          <p:spTgt spid="33805"/>
                                        </p:tgtEl>
                                        <p:attrNameLst>
                                          <p:attrName>style.visibility</p:attrName>
                                        </p:attrNameLst>
                                      </p:cBhvr>
                                      <p:to>
                                        <p:strVal val="visible"/>
                                      </p:to>
                                    </p:set>
                                    <p:animEffect transition="in" filter="blinds(horizontal)">
                                      <p:cBhvr>
                                        <p:cTn id="38" dur="500"/>
                                        <p:tgtEl>
                                          <p:spTgt spid="3380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492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2"/>
                </p:tgtEl>
              </p:cMediaNode>
            </p:audio>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ChangeArrowheads="1"/>
          </p:cNvSpPr>
          <p:nvPr/>
        </p:nvSpPr>
        <p:spPr bwMode="auto">
          <a:xfrm>
            <a:off x="827088" y="549275"/>
            <a:ext cx="7378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5000"/>
              </a:lnSpc>
            </a:pPr>
            <a:endParaRPr lang="en-GB" sz="4400" dirty="0">
              <a:solidFill>
                <a:schemeClr val="bg2">
                  <a:lumMod val="25000"/>
                </a:schemeClr>
              </a:solidFill>
            </a:endParaRPr>
          </a:p>
        </p:txBody>
      </p:sp>
      <p:sp>
        <p:nvSpPr>
          <p:cNvPr id="11268" name="Rectangle 3"/>
          <p:cNvSpPr>
            <a:spLocks noChangeArrowheads="1"/>
          </p:cNvSpPr>
          <p:nvPr/>
        </p:nvSpPr>
        <p:spPr bwMode="auto">
          <a:xfrm>
            <a:off x="755576" y="692697"/>
            <a:ext cx="7958138" cy="273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Font typeface="Wingdings" pitchFamily="2" charset="2"/>
              <a:buNone/>
            </a:pPr>
            <a:endParaRPr lang="en-GB" dirty="0">
              <a:solidFill>
                <a:schemeClr val="accent1">
                  <a:lumMod val="75000"/>
                </a:schemeClr>
              </a:solidFill>
            </a:endParaRPr>
          </a:p>
          <a:p>
            <a:pPr marL="342900" indent="-342900" algn="ctr">
              <a:spcBef>
                <a:spcPct val="20000"/>
              </a:spcBef>
              <a:buClr>
                <a:schemeClr val="accent2"/>
              </a:buClr>
              <a:buFont typeface="Symbol" pitchFamily="18" charset="2"/>
              <a:buNone/>
            </a:pPr>
            <a:r>
              <a:rPr lang="en-GB" sz="2000" dirty="0">
                <a:solidFill>
                  <a:schemeClr val="accent1">
                    <a:lumMod val="75000"/>
                  </a:schemeClr>
                </a:solidFill>
                <a:sym typeface="Symbol" pitchFamily="18" charset="2"/>
              </a:rPr>
              <a:t></a:t>
            </a:r>
            <a:r>
              <a:rPr lang="en-GB" sz="2800" dirty="0">
                <a:solidFill>
                  <a:schemeClr val="accent1">
                    <a:lumMod val="75000"/>
                  </a:schemeClr>
                </a:solidFill>
              </a:rPr>
              <a:t>Fourier transform </a:t>
            </a:r>
            <a:r>
              <a:rPr lang="en-GB" sz="2800" dirty="0">
                <a:solidFill>
                  <a:schemeClr val="accent1">
                    <a:lumMod val="75000"/>
                  </a:schemeClr>
                </a:solidFill>
                <a:sym typeface="Symbol" pitchFamily="18" charset="2"/>
              </a:rPr>
              <a:t></a:t>
            </a:r>
          </a:p>
          <a:p>
            <a:pPr marL="342900" indent="-342900" algn="ctr">
              <a:spcBef>
                <a:spcPct val="20000"/>
              </a:spcBef>
              <a:buClr>
                <a:schemeClr val="accent2"/>
              </a:buClr>
              <a:buFont typeface="Symbol" pitchFamily="18" charset="2"/>
              <a:buChar char="®"/>
            </a:pPr>
            <a:endParaRPr lang="en-GB" dirty="0">
              <a:solidFill>
                <a:schemeClr val="accent1">
                  <a:lumMod val="75000"/>
                </a:schemeClr>
              </a:solidFill>
              <a:sym typeface="Symbol" pitchFamily="18" charset="2"/>
            </a:endParaRPr>
          </a:p>
          <a:p>
            <a:pPr marL="342900" indent="-342900" algn="ctr">
              <a:spcBef>
                <a:spcPct val="20000"/>
              </a:spcBef>
              <a:buClr>
                <a:schemeClr val="accent2"/>
              </a:buClr>
              <a:buFont typeface="Symbol" pitchFamily="18" charset="2"/>
              <a:buChar char="®"/>
            </a:pPr>
            <a:endParaRPr lang="en-GB" sz="2800" dirty="0">
              <a:solidFill>
                <a:schemeClr val="accent1">
                  <a:lumMod val="75000"/>
                </a:schemeClr>
              </a:solidFill>
              <a:sym typeface="Symbol" pitchFamily="18" charset="2"/>
            </a:endParaRPr>
          </a:p>
          <a:p>
            <a:pPr marL="342900" indent="-342900" algn="ctr">
              <a:spcBef>
                <a:spcPct val="20000"/>
              </a:spcBef>
              <a:buClr>
                <a:schemeClr val="accent2"/>
              </a:buClr>
              <a:buFont typeface="Symbol" pitchFamily="18" charset="2"/>
              <a:buNone/>
            </a:pPr>
            <a:r>
              <a:rPr lang="en-GB" sz="2000" dirty="0">
                <a:solidFill>
                  <a:schemeClr val="accent1">
                    <a:lumMod val="75000"/>
                  </a:schemeClr>
                </a:solidFill>
                <a:sym typeface="Symbol" pitchFamily="18" charset="2"/>
              </a:rPr>
              <a:t> </a:t>
            </a:r>
            <a:r>
              <a:rPr lang="en-GB" sz="2800" dirty="0">
                <a:solidFill>
                  <a:schemeClr val="accent1">
                    <a:lumMod val="75000"/>
                  </a:schemeClr>
                </a:solidFill>
                <a:sym typeface="Symbol" pitchFamily="18" charset="2"/>
              </a:rPr>
              <a:t>Rectifier </a:t>
            </a:r>
          </a:p>
        </p:txBody>
      </p:sp>
      <p:pic>
        <p:nvPicPr>
          <p:cNvPr id="348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908720"/>
            <a:ext cx="1619250" cy="105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2749" y="770459"/>
            <a:ext cx="1619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640" y="2348880"/>
            <a:ext cx="1619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7051" y="2348880"/>
            <a:ext cx="1619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B3D45F3-41A2-4292-B27A-75725EEEB9FE}"/>
              </a:ext>
            </a:extLst>
          </p:cNvPr>
          <p:cNvSpPr txBox="1"/>
          <p:nvPr/>
        </p:nvSpPr>
        <p:spPr>
          <a:xfrm>
            <a:off x="1330036" y="3729392"/>
            <a:ext cx="71640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2400" b="1" dirty="0">
                <a:latin typeface="Arial"/>
                <a:cs typeface="Arial"/>
              </a:rPr>
              <a:t>Digital Signal Processing, DSP :</a:t>
            </a:r>
            <a:r>
              <a:rPr lang="en-SG" sz="2400" dirty="0">
                <a:latin typeface="Arial"/>
                <a:cs typeface="Arial"/>
              </a:rPr>
              <a:t/>
            </a:r>
            <a:br>
              <a:rPr lang="en-SG" sz="2400" dirty="0">
                <a:latin typeface="Arial"/>
                <a:cs typeface="Arial"/>
              </a:rPr>
            </a:br>
            <a:r>
              <a:rPr lang="en-SG" sz="2400" u="sng" dirty="0">
                <a:latin typeface="Arial"/>
                <a:cs typeface="Arial"/>
              </a:rPr>
              <a:t>Using </a:t>
            </a:r>
            <a:r>
              <a:rPr lang="en-SG" sz="2400" u="sng">
                <a:latin typeface="Arial"/>
                <a:cs typeface="Arial"/>
              </a:rPr>
              <a:t>digital processors to perform on the digital</a:t>
            </a:r>
            <a:endParaRPr lang="en-US" sz="2400" u="sng">
              <a:latin typeface="Arial"/>
              <a:cs typeface="Arial"/>
            </a:endParaRPr>
          </a:p>
          <a:p>
            <a:r>
              <a:rPr lang="en-SG" sz="2400" u="sng">
                <a:latin typeface="Arial"/>
                <a:cs typeface="Arial"/>
              </a:rPr>
              <a:t>signals for a wide variety intended tasks. </a:t>
            </a:r>
            <a:endParaRPr lang="en-US" u="sng">
              <a:cs typeface="Arial"/>
            </a:endParaRPr>
          </a:p>
        </p:txBody>
      </p:sp>
      <p:pic>
        <p:nvPicPr>
          <p:cNvPr id="2" name="58697565">
            <a:hlinkClick r:id="" action="ppaction://media"/>
            <a:extLst>
              <a:ext uri="{FF2B5EF4-FFF2-40B4-BE49-F238E27FC236}">
                <a16:creationId xmlns:a16="http://schemas.microsoft.com/office/drawing/2014/main" id="{BAB39C9B-042C-4C5E-B1F0-3F5B070D7D6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470032" y="6145392"/>
            <a:ext cx="487363" cy="487363"/>
          </a:xfrm>
          <a:prstGeom prst="rect">
            <a:avLst/>
          </a:prstGeom>
        </p:spPr>
      </p:pic>
      <p:sp>
        <p:nvSpPr>
          <p:cNvPr id="5" name="Footer Placeholder 4"/>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1507610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dissolve">
                                      <p:cBhvr>
                                        <p:cTn id="7" dur="500"/>
                                        <p:tgtEl>
                                          <p:spTgt spid="34820"/>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4821"/>
                                        </p:tgtEl>
                                        <p:attrNameLst>
                                          <p:attrName>style.visibility</p:attrName>
                                        </p:attrNameLst>
                                      </p:cBhvr>
                                      <p:to>
                                        <p:strVal val="visible"/>
                                      </p:to>
                                    </p:set>
                                    <p:animEffect transition="in" filter="dissolve">
                                      <p:cBhvr>
                                        <p:cTn id="11" dur="500"/>
                                        <p:tgtEl>
                                          <p:spTgt spid="34821"/>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34822"/>
                                        </p:tgtEl>
                                        <p:attrNameLst>
                                          <p:attrName>style.visibility</p:attrName>
                                        </p:attrNameLst>
                                      </p:cBhvr>
                                      <p:to>
                                        <p:strVal val="visible"/>
                                      </p:to>
                                    </p:set>
                                    <p:animEffect transition="in" filter="dissolve">
                                      <p:cBhvr>
                                        <p:cTn id="15" dur="500"/>
                                        <p:tgtEl>
                                          <p:spTgt spid="34822"/>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34823"/>
                                        </p:tgtEl>
                                        <p:attrNameLst>
                                          <p:attrName>style.visibility</p:attrName>
                                        </p:attrNameLst>
                                      </p:cBhvr>
                                      <p:to>
                                        <p:strVal val="visible"/>
                                      </p:to>
                                    </p:set>
                                    <p:animEffect transition="in" filter="dissolve">
                                      <p:cBhvr>
                                        <p:cTn id="19" dur="500"/>
                                        <p:tgtEl>
                                          <p:spTgt spid="348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472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Arial" panose="020B0604020202020204" pitchFamily="34" charset="0"/>
                <a:cs typeface="Arial" panose="020B0604020202020204" pitchFamily="34" charset="0"/>
              </a:rPr>
              <a:t>Quiz </a:t>
            </a:r>
            <a:r>
              <a:rPr lang="en-SG" dirty="0">
                <a:latin typeface="Arial" panose="020B0604020202020204" pitchFamily="34" charset="0"/>
                <a:cs typeface="Arial" panose="020B0604020202020204" pitchFamily="34" charset="0"/>
              </a:rPr>
              <a:t>2</a:t>
            </a:r>
          </a:p>
        </p:txBody>
      </p:sp>
      <p:sp>
        <p:nvSpPr>
          <p:cNvPr id="3" name="Content Placeholder 2"/>
          <p:cNvSpPr>
            <a:spLocks noGrp="1"/>
          </p:cNvSpPr>
          <p:nvPr>
            <p:ph idx="1"/>
          </p:nvPr>
        </p:nvSpPr>
        <p:spPr>
          <a:xfrm>
            <a:off x="1009392" y="3237911"/>
            <a:ext cx="7127704" cy="3387080"/>
          </a:xfrm>
        </p:spPr>
        <p:txBody>
          <a:bodyPr vert="horz" lIns="0" tIns="45720" rIns="0" bIns="45720" rtlCol="0" anchor="t">
            <a:normAutofit/>
          </a:bodyPr>
          <a:lstStyle/>
          <a:p>
            <a:pPr marL="0" indent="0">
              <a:buNone/>
            </a:pPr>
            <a:r>
              <a:rPr lang="en-SG" sz="2400" dirty="0">
                <a:latin typeface="Arial"/>
                <a:cs typeface="Arial"/>
              </a:rPr>
              <a:t>Without referring to previous slides, what is the function of A?</a:t>
            </a:r>
          </a:p>
          <a:p>
            <a:pPr marL="514350" indent="-514350">
              <a:buFont typeface="+mj-lt"/>
              <a:buAutoNum type="alphaLcPeriod"/>
            </a:pPr>
            <a:r>
              <a:rPr lang="en-SG" sz="2400" dirty="0">
                <a:latin typeface="Arial"/>
                <a:cs typeface="Arial"/>
              </a:rPr>
              <a:t>Rectification</a:t>
            </a:r>
          </a:p>
          <a:p>
            <a:pPr marL="514350" indent="-514350">
              <a:buFont typeface="+mj-lt"/>
              <a:buAutoNum type="alphaLcPeriod"/>
            </a:pPr>
            <a:r>
              <a:rPr lang="en-SG" sz="2400" dirty="0">
                <a:latin typeface="Arial"/>
                <a:cs typeface="Arial"/>
              </a:rPr>
              <a:t>Modulation</a:t>
            </a:r>
          </a:p>
          <a:p>
            <a:pPr marL="514350" indent="-514350">
              <a:buFont typeface="+mj-lt"/>
              <a:buAutoNum type="alphaLcPeriod"/>
            </a:pPr>
            <a:r>
              <a:rPr lang="en-SG" sz="2400" dirty="0">
                <a:latin typeface="Arial"/>
                <a:cs typeface="Arial"/>
              </a:rPr>
              <a:t>Filtering</a:t>
            </a:r>
          </a:p>
          <a:p>
            <a:pPr marL="514350" indent="-514350">
              <a:buFont typeface="+mj-lt"/>
              <a:buAutoNum type="alphaLcPeriod"/>
            </a:pPr>
            <a:r>
              <a:rPr lang="en-SG" sz="2400" dirty="0">
                <a:latin typeface="Arial"/>
                <a:cs typeface="Arial"/>
              </a:rPr>
              <a:t>Fourier Transform</a:t>
            </a:r>
          </a:p>
          <a:p>
            <a:pPr marL="514350" indent="-514350">
              <a:buFont typeface="+mj-lt"/>
              <a:buAutoNum type="alphaLcPeriod"/>
            </a:pPr>
            <a:endParaRPr lang="en-SG" dirty="0">
              <a:latin typeface="Arial" panose="020B0604020202020204" pitchFamily="34" charset="0"/>
              <a:cs typeface="Arial" panose="020B0604020202020204" pitchFamily="34" charset="0"/>
            </a:endParaRPr>
          </a:p>
        </p:txBody>
      </p:sp>
      <p:pic>
        <p:nvPicPr>
          <p:cNvPr id="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838" y="2095230"/>
            <a:ext cx="1619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7248" y="2161354"/>
            <a:ext cx="1619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139003" y="2280047"/>
            <a:ext cx="2023887" cy="707886"/>
          </a:xfrm>
          <a:prstGeom prst="rect">
            <a:avLst/>
          </a:prstGeom>
        </p:spPr>
        <p:txBody>
          <a:bodyPr wrap="none" lIns="91440" tIns="45720" rIns="91440" bIns="45720" anchor="t">
            <a:spAutoFit/>
          </a:bodyPr>
          <a:lstStyle/>
          <a:p>
            <a:pPr marL="342900" indent="-342900" algn="ctr">
              <a:spcBef>
                <a:spcPct val="20000"/>
              </a:spcBef>
              <a:buClr>
                <a:schemeClr val="accent2"/>
              </a:buClr>
            </a:pPr>
            <a:r>
              <a:rPr lang="en-GB" sz="4000" dirty="0">
                <a:solidFill>
                  <a:schemeClr val="accent1">
                    <a:lumMod val="75000"/>
                  </a:schemeClr>
                </a:solidFill>
                <a:latin typeface="Arial"/>
                <a:cs typeface="Arial"/>
                <a:sym typeface="Symbol" pitchFamily="18" charset="2"/>
              </a:rPr>
              <a:t></a:t>
            </a:r>
            <a:r>
              <a:rPr lang="en-GB" sz="3200" dirty="0">
                <a:solidFill>
                  <a:schemeClr val="accent1">
                    <a:lumMod val="75000"/>
                  </a:schemeClr>
                </a:solidFill>
                <a:latin typeface="Arial"/>
                <a:cs typeface="Arial"/>
                <a:sym typeface="Symbol" pitchFamily="18" charset="2"/>
              </a:rPr>
              <a:t>  </a:t>
            </a:r>
            <a:r>
              <a:rPr lang="en-GB" sz="4000" dirty="0">
                <a:solidFill>
                  <a:schemeClr val="accent1">
                    <a:lumMod val="75000"/>
                  </a:schemeClr>
                </a:solidFill>
                <a:latin typeface="Arial"/>
                <a:cs typeface="Arial"/>
                <a:sym typeface="Symbol" pitchFamily="18" charset="2"/>
              </a:rPr>
              <a:t>A  </a:t>
            </a:r>
          </a:p>
        </p:txBody>
      </p:sp>
      <p:pic>
        <p:nvPicPr>
          <p:cNvPr id="7" name="58697576">
            <a:hlinkClick r:id="" action="ppaction://media"/>
            <a:extLst>
              <a:ext uri="{FF2B5EF4-FFF2-40B4-BE49-F238E27FC236}">
                <a16:creationId xmlns:a16="http://schemas.microsoft.com/office/drawing/2014/main" id="{54AF2DC6-FE0A-43ED-9031-8E38A85ECF6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07388" y="6015038"/>
            <a:ext cx="487362" cy="487362"/>
          </a:xfrm>
          <a:prstGeom prst="rect">
            <a:avLst/>
          </a:prstGeom>
        </p:spPr>
      </p:pic>
      <p:sp>
        <p:nvSpPr>
          <p:cNvPr id="9" name="Footer Placeholder 8"/>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6030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42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GB" dirty="0">
                <a:latin typeface="Arial" panose="020B0604020202020204" pitchFamily="34" charset="0"/>
                <a:cs typeface="Arial" panose="020B0604020202020204" pitchFamily="34" charset="0"/>
              </a:rPr>
              <a:t>Block diagram of a digital signal processing system</a:t>
            </a:r>
          </a:p>
        </p:txBody>
      </p:sp>
      <p:sp>
        <p:nvSpPr>
          <p:cNvPr id="13315" name="Rectangle 58"/>
          <p:cNvSpPr>
            <a:spLocks noChangeArrowheads="1"/>
          </p:cNvSpPr>
          <p:nvPr/>
        </p:nvSpPr>
        <p:spPr bwMode="auto">
          <a:xfrm>
            <a:off x="303066" y="1835151"/>
            <a:ext cx="8569325" cy="4176712"/>
          </a:xfrm>
          <a:prstGeom prst="rect">
            <a:avLst/>
          </a:prstGeom>
          <a:solidFill>
            <a:schemeClr val="accent3">
              <a:lumMod val="60000"/>
              <a:lumOff val="40000"/>
            </a:schemeClr>
          </a:solidFill>
          <a:ln w="9525">
            <a:solidFill>
              <a:schemeClr val="tx1"/>
            </a:solidFill>
            <a:miter lim="800000"/>
            <a:headEnd/>
            <a:tailEnd/>
          </a:ln>
        </p:spPr>
        <p:txBody>
          <a:bodyPr wrap="none" anchor="ctr"/>
          <a:lstStyle/>
          <a:p>
            <a:endParaRPr lang="en-US"/>
          </a:p>
        </p:txBody>
      </p:sp>
      <p:sp>
        <p:nvSpPr>
          <p:cNvPr id="13317" name="Text Box 3"/>
          <p:cNvSpPr txBox="1">
            <a:spLocks noChangeAspect="1" noChangeArrowheads="1"/>
          </p:cNvSpPr>
          <p:nvPr/>
        </p:nvSpPr>
        <p:spPr bwMode="auto">
          <a:xfrm>
            <a:off x="900113" y="2565400"/>
            <a:ext cx="873125" cy="750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sz="1400" b="1" dirty="0"/>
              <a:t>Anti-</a:t>
            </a:r>
          </a:p>
          <a:p>
            <a:pPr algn="ctr"/>
            <a:r>
              <a:rPr lang="en-US" sz="1400" b="1" dirty="0"/>
              <a:t>aliasing</a:t>
            </a:r>
          </a:p>
          <a:p>
            <a:pPr algn="ctr"/>
            <a:r>
              <a:rPr lang="en-US" sz="1400" b="1" dirty="0"/>
              <a:t>filter</a:t>
            </a:r>
          </a:p>
          <a:p>
            <a:pPr algn="ctr"/>
            <a:endParaRPr lang="en-US" sz="1400" b="1" dirty="0"/>
          </a:p>
        </p:txBody>
      </p:sp>
      <p:sp>
        <p:nvSpPr>
          <p:cNvPr id="13318" name="Text Box 4"/>
          <p:cNvSpPr txBox="1">
            <a:spLocks noChangeAspect="1" noChangeArrowheads="1"/>
          </p:cNvSpPr>
          <p:nvPr/>
        </p:nvSpPr>
        <p:spPr bwMode="auto">
          <a:xfrm>
            <a:off x="2124075" y="2565400"/>
            <a:ext cx="936625" cy="779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sz="1400" b="1"/>
          </a:p>
          <a:p>
            <a:pPr algn="ctr"/>
            <a:r>
              <a:rPr lang="en-US" sz="1400" b="1"/>
              <a:t>Sampler</a:t>
            </a:r>
          </a:p>
          <a:p>
            <a:pPr algn="ctr"/>
            <a:endParaRPr lang="en-US" sz="1400" b="1"/>
          </a:p>
        </p:txBody>
      </p:sp>
      <p:sp>
        <p:nvSpPr>
          <p:cNvPr id="13319" name="Text Box 5"/>
          <p:cNvSpPr txBox="1">
            <a:spLocks noChangeAspect="1" noChangeArrowheads="1"/>
          </p:cNvSpPr>
          <p:nvPr/>
        </p:nvSpPr>
        <p:spPr bwMode="auto">
          <a:xfrm>
            <a:off x="3348038" y="2597150"/>
            <a:ext cx="927100" cy="696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45720" rIns="45720"/>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sz="1400" b="1"/>
          </a:p>
          <a:p>
            <a:pPr algn="ctr"/>
            <a:r>
              <a:rPr lang="en-US" sz="1400" b="1"/>
              <a:t>Quantizer</a:t>
            </a:r>
          </a:p>
        </p:txBody>
      </p:sp>
      <p:sp>
        <p:nvSpPr>
          <p:cNvPr id="13320" name="Text Box 6"/>
          <p:cNvSpPr txBox="1">
            <a:spLocks noChangeAspect="1" noChangeArrowheads="1"/>
          </p:cNvSpPr>
          <p:nvPr/>
        </p:nvSpPr>
        <p:spPr bwMode="auto">
          <a:xfrm>
            <a:off x="4508500" y="2597150"/>
            <a:ext cx="579438" cy="696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sz="1400" b="1"/>
          </a:p>
          <a:p>
            <a:pPr algn="ctr"/>
            <a:r>
              <a:rPr lang="en-US" sz="1400" b="1"/>
              <a:t>DSP</a:t>
            </a:r>
          </a:p>
        </p:txBody>
      </p:sp>
      <p:sp>
        <p:nvSpPr>
          <p:cNvPr id="13321" name="Text Box 7"/>
          <p:cNvSpPr txBox="1">
            <a:spLocks noChangeAspect="1" noChangeArrowheads="1"/>
          </p:cNvSpPr>
          <p:nvPr/>
        </p:nvSpPr>
        <p:spPr bwMode="auto">
          <a:xfrm>
            <a:off x="5292725" y="2636838"/>
            <a:ext cx="1123950" cy="647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45720" rIns="45720"/>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sz="1400" b="1"/>
          </a:p>
          <a:p>
            <a:pPr algn="ctr"/>
            <a:r>
              <a:rPr lang="en-US" sz="1400" b="1"/>
              <a:t>Dequantizer</a:t>
            </a:r>
          </a:p>
        </p:txBody>
      </p:sp>
      <p:sp>
        <p:nvSpPr>
          <p:cNvPr id="13322" name="Text Box 8"/>
          <p:cNvSpPr txBox="1">
            <a:spLocks noChangeAspect="1" noChangeArrowheads="1"/>
          </p:cNvSpPr>
          <p:nvPr/>
        </p:nvSpPr>
        <p:spPr bwMode="auto">
          <a:xfrm>
            <a:off x="6659563" y="2636838"/>
            <a:ext cx="1511300" cy="720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sz="1400" b="1"/>
              <a:t>Reconstruction</a:t>
            </a:r>
          </a:p>
          <a:p>
            <a:pPr algn="ctr"/>
            <a:r>
              <a:rPr lang="en-US" sz="1400" b="1"/>
              <a:t>filter</a:t>
            </a:r>
          </a:p>
        </p:txBody>
      </p:sp>
      <p:sp>
        <p:nvSpPr>
          <p:cNvPr id="13323" name="Line 9"/>
          <p:cNvSpPr>
            <a:spLocks noChangeAspect="1" noChangeShapeType="1"/>
          </p:cNvSpPr>
          <p:nvPr/>
        </p:nvSpPr>
        <p:spPr bwMode="auto">
          <a:xfrm>
            <a:off x="611188" y="2924175"/>
            <a:ext cx="288925"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4" name="Line 10"/>
          <p:cNvSpPr>
            <a:spLocks noChangeAspect="1" noChangeShapeType="1"/>
          </p:cNvSpPr>
          <p:nvPr/>
        </p:nvSpPr>
        <p:spPr bwMode="auto">
          <a:xfrm>
            <a:off x="1763713" y="2997200"/>
            <a:ext cx="360362"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5" name="Line 11"/>
          <p:cNvSpPr>
            <a:spLocks noChangeAspect="1" noChangeShapeType="1"/>
          </p:cNvSpPr>
          <p:nvPr/>
        </p:nvSpPr>
        <p:spPr bwMode="auto">
          <a:xfrm>
            <a:off x="3059113" y="2997200"/>
            <a:ext cx="304800"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6" name="Line 12"/>
          <p:cNvSpPr>
            <a:spLocks noChangeAspect="1" noChangeShapeType="1"/>
          </p:cNvSpPr>
          <p:nvPr/>
        </p:nvSpPr>
        <p:spPr bwMode="auto">
          <a:xfrm>
            <a:off x="4275138" y="2963863"/>
            <a:ext cx="233362"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7" name="Line 13"/>
          <p:cNvSpPr>
            <a:spLocks noChangeAspect="1" noChangeShapeType="1"/>
          </p:cNvSpPr>
          <p:nvPr/>
        </p:nvSpPr>
        <p:spPr bwMode="auto">
          <a:xfrm>
            <a:off x="5087938" y="2963863"/>
            <a:ext cx="231775"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8" name="Line 14"/>
          <p:cNvSpPr>
            <a:spLocks noChangeAspect="1" noChangeShapeType="1"/>
          </p:cNvSpPr>
          <p:nvPr/>
        </p:nvSpPr>
        <p:spPr bwMode="auto">
          <a:xfrm>
            <a:off x="6443663" y="2924175"/>
            <a:ext cx="230187"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29" name="Line 15"/>
          <p:cNvSpPr>
            <a:spLocks noChangeAspect="1" noChangeShapeType="1"/>
          </p:cNvSpPr>
          <p:nvPr/>
        </p:nvSpPr>
        <p:spPr bwMode="auto">
          <a:xfrm>
            <a:off x="8172450" y="2924175"/>
            <a:ext cx="6937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3330" name="AutoShape 23"/>
          <p:cNvSpPr>
            <a:spLocks noChangeAspect="1" noChangeArrowheads="1"/>
          </p:cNvSpPr>
          <p:nvPr/>
        </p:nvSpPr>
        <p:spPr bwMode="auto">
          <a:xfrm>
            <a:off x="6443663" y="2924175"/>
            <a:ext cx="115887" cy="579438"/>
          </a:xfrm>
          <a:prstGeom prst="upArrow">
            <a:avLst>
              <a:gd name="adj1" fmla="val 50000"/>
              <a:gd name="adj2" fmla="val 125001"/>
            </a:avLst>
          </a:prstGeom>
          <a:solidFill>
            <a:srgbClr val="FFFFFF"/>
          </a:solidFill>
          <a:ln w="9525">
            <a:solidFill>
              <a:srgbClr val="000000"/>
            </a:solidFill>
            <a:miter lim="800000"/>
            <a:headEnd/>
            <a:tailEnd/>
          </a:ln>
        </p:spPr>
        <p:txBody>
          <a:bodyPr/>
          <a:lstStyle/>
          <a:p>
            <a:endParaRPr lang="en-US"/>
          </a:p>
        </p:txBody>
      </p:sp>
      <p:sp>
        <p:nvSpPr>
          <p:cNvPr id="13331" name="AutoShape 24"/>
          <p:cNvSpPr>
            <a:spLocks noChangeAspect="1" noChangeArrowheads="1"/>
          </p:cNvSpPr>
          <p:nvPr/>
        </p:nvSpPr>
        <p:spPr bwMode="auto">
          <a:xfrm>
            <a:off x="5143500" y="3079750"/>
            <a:ext cx="117475" cy="579438"/>
          </a:xfrm>
          <a:prstGeom prst="upArrow">
            <a:avLst>
              <a:gd name="adj1" fmla="val 50000"/>
              <a:gd name="adj2" fmla="val 123311"/>
            </a:avLst>
          </a:prstGeom>
          <a:solidFill>
            <a:srgbClr val="FFFFFF"/>
          </a:solidFill>
          <a:ln w="9525">
            <a:solidFill>
              <a:srgbClr val="000000"/>
            </a:solidFill>
            <a:miter lim="800000"/>
            <a:headEnd/>
            <a:tailEnd/>
          </a:ln>
        </p:spPr>
        <p:txBody>
          <a:bodyPr/>
          <a:lstStyle/>
          <a:p>
            <a:endParaRPr lang="en-US"/>
          </a:p>
        </p:txBody>
      </p:sp>
      <p:sp>
        <p:nvSpPr>
          <p:cNvPr id="13332" name="AutoShape 25"/>
          <p:cNvSpPr>
            <a:spLocks noChangeAspect="1" noChangeArrowheads="1"/>
          </p:cNvSpPr>
          <p:nvPr/>
        </p:nvSpPr>
        <p:spPr bwMode="auto">
          <a:xfrm>
            <a:off x="4333875" y="3079750"/>
            <a:ext cx="115888" cy="579438"/>
          </a:xfrm>
          <a:prstGeom prst="upArrow">
            <a:avLst>
              <a:gd name="adj1" fmla="val 50000"/>
              <a:gd name="adj2" fmla="val 125000"/>
            </a:avLst>
          </a:prstGeom>
          <a:solidFill>
            <a:srgbClr val="FFFFFF"/>
          </a:solidFill>
          <a:ln w="9525">
            <a:solidFill>
              <a:srgbClr val="000000"/>
            </a:solidFill>
            <a:miter lim="800000"/>
            <a:headEnd/>
            <a:tailEnd/>
          </a:ln>
        </p:spPr>
        <p:txBody>
          <a:bodyPr/>
          <a:lstStyle/>
          <a:p>
            <a:endParaRPr lang="en-US"/>
          </a:p>
        </p:txBody>
      </p:sp>
      <p:sp>
        <p:nvSpPr>
          <p:cNvPr id="13333" name="AutoShape 26"/>
          <p:cNvSpPr>
            <a:spLocks noChangeAspect="1" noChangeArrowheads="1"/>
          </p:cNvSpPr>
          <p:nvPr/>
        </p:nvSpPr>
        <p:spPr bwMode="auto">
          <a:xfrm>
            <a:off x="3132138" y="2997200"/>
            <a:ext cx="115887" cy="579438"/>
          </a:xfrm>
          <a:prstGeom prst="upArrow">
            <a:avLst>
              <a:gd name="adj1" fmla="val 50000"/>
              <a:gd name="adj2" fmla="val 125001"/>
            </a:avLst>
          </a:prstGeom>
          <a:solidFill>
            <a:srgbClr val="FFFFFF"/>
          </a:solidFill>
          <a:ln w="9525">
            <a:solidFill>
              <a:srgbClr val="000000"/>
            </a:solidFill>
            <a:miter lim="800000"/>
            <a:headEnd/>
            <a:tailEnd/>
          </a:ln>
        </p:spPr>
        <p:txBody>
          <a:bodyPr/>
          <a:lstStyle/>
          <a:p>
            <a:endParaRPr lang="en-US"/>
          </a:p>
        </p:txBody>
      </p:sp>
      <p:sp>
        <p:nvSpPr>
          <p:cNvPr id="13334" name="AutoShape 27"/>
          <p:cNvSpPr>
            <a:spLocks noChangeAspect="1" noChangeArrowheads="1"/>
          </p:cNvSpPr>
          <p:nvPr/>
        </p:nvSpPr>
        <p:spPr bwMode="auto">
          <a:xfrm>
            <a:off x="684213" y="2997200"/>
            <a:ext cx="114300" cy="579438"/>
          </a:xfrm>
          <a:prstGeom prst="upArrow">
            <a:avLst>
              <a:gd name="adj1" fmla="val 50000"/>
              <a:gd name="adj2" fmla="val 126736"/>
            </a:avLst>
          </a:prstGeom>
          <a:solidFill>
            <a:srgbClr val="FFFFFF"/>
          </a:solidFill>
          <a:ln w="9525">
            <a:solidFill>
              <a:srgbClr val="000000"/>
            </a:solidFill>
            <a:miter lim="800000"/>
            <a:headEnd/>
            <a:tailEnd/>
          </a:ln>
        </p:spPr>
        <p:txBody>
          <a:bodyPr/>
          <a:lstStyle/>
          <a:p>
            <a:endParaRPr lang="en-US"/>
          </a:p>
        </p:txBody>
      </p:sp>
      <p:sp>
        <p:nvSpPr>
          <p:cNvPr id="13335" name="AutoShape 28"/>
          <p:cNvSpPr>
            <a:spLocks noChangeAspect="1" noChangeArrowheads="1"/>
          </p:cNvSpPr>
          <p:nvPr/>
        </p:nvSpPr>
        <p:spPr bwMode="auto">
          <a:xfrm>
            <a:off x="1835150" y="3068638"/>
            <a:ext cx="114300" cy="579437"/>
          </a:xfrm>
          <a:prstGeom prst="upArrow">
            <a:avLst>
              <a:gd name="adj1" fmla="val 50000"/>
              <a:gd name="adj2" fmla="val 126736"/>
            </a:avLst>
          </a:prstGeom>
          <a:solidFill>
            <a:srgbClr val="FFFFFF"/>
          </a:solidFill>
          <a:ln w="9525">
            <a:solidFill>
              <a:srgbClr val="000000"/>
            </a:solidFill>
            <a:miter lim="800000"/>
            <a:headEnd/>
            <a:tailEnd/>
          </a:ln>
        </p:spPr>
        <p:txBody>
          <a:bodyPr/>
          <a:lstStyle/>
          <a:p>
            <a:endParaRPr lang="en-US"/>
          </a:p>
        </p:txBody>
      </p:sp>
      <p:sp>
        <p:nvSpPr>
          <p:cNvPr id="13336" name="AutoShape 29"/>
          <p:cNvSpPr>
            <a:spLocks noChangeAspect="1" noChangeArrowheads="1"/>
          </p:cNvSpPr>
          <p:nvPr/>
        </p:nvSpPr>
        <p:spPr bwMode="auto">
          <a:xfrm>
            <a:off x="8388350" y="2997200"/>
            <a:ext cx="114300" cy="404813"/>
          </a:xfrm>
          <a:prstGeom prst="upArrow">
            <a:avLst>
              <a:gd name="adj1" fmla="val 50000"/>
              <a:gd name="adj2" fmla="val 88542"/>
            </a:avLst>
          </a:prstGeom>
          <a:solidFill>
            <a:srgbClr val="FFFFFF"/>
          </a:solidFill>
          <a:ln w="9525">
            <a:solidFill>
              <a:srgbClr val="000000"/>
            </a:solidFill>
            <a:miter lim="800000"/>
            <a:headEnd/>
            <a:tailEnd/>
          </a:ln>
        </p:spPr>
        <p:txBody>
          <a:bodyPr/>
          <a:lstStyle/>
          <a:p>
            <a:endParaRPr lang="en-US"/>
          </a:p>
        </p:txBody>
      </p:sp>
      <p:sp>
        <p:nvSpPr>
          <p:cNvPr id="13337" name="Text Box 31"/>
          <p:cNvSpPr txBox="1">
            <a:spLocks noChangeArrowheads="1"/>
          </p:cNvSpPr>
          <p:nvPr/>
        </p:nvSpPr>
        <p:spPr bwMode="auto">
          <a:xfrm>
            <a:off x="250825" y="2205038"/>
            <a:ext cx="8366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GB" sz="1400" b="1" dirty="0"/>
              <a:t>Analog In</a:t>
            </a:r>
          </a:p>
        </p:txBody>
      </p:sp>
      <p:sp>
        <p:nvSpPr>
          <p:cNvPr id="13338" name="Text Box 32"/>
          <p:cNvSpPr txBox="1">
            <a:spLocks noChangeArrowheads="1"/>
          </p:cNvSpPr>
          <p:nvPr/>
        </p:nvSpPr>
        <p:spPr bwMode="auto">
          <a:xfrm>
            <a:off x="7885113" y="2276475"/>
            <a:ext cx="9128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r>
              <a:rPr lang="en-GB" sz="1400" b="1"/>
              <a:t>Analog Out</a:t>
            </a:r>
          </a:p>
        </p:txBody>
      </p:sp>
      <p:sp>
        <p:nvSpPr>
          <p:cNvPr id="13339" name="Text Box 33"/>
          <p:cNvSpPr txBox="1">
            <a:spLocks noChangeArrowheads="1"/>
          </p:cNvSpPr>
          <p:nvPr/>
        </p:nvSpPr>
        <p:spPr bwMode="auto">
          <a:xfrm>
            <a:off x="395288" y="4868863"/>
            <a:ext cx="9302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dirty="0">
                <a:solidFill>
                  <a:srgbClr val="000000"/>
                </a:solidFill>
              </a:rPr>
              <a:t>CONT-TIME</a:t>
            </a:r>
          </a:p>
          <a:p>
            <a:pPr eaLnBrk="1" hangingPunct="1"/>
            <a:r>
              <a:rPr lang="en-GB" sz="1600" b="1" dirty="0">
                <a:solidFill>
                  <a:srgbClr val="000000"/>
                </a:solidFill>
              </a:rPr>
              <a:t>CONT-AMP</a:t>
            </a:r>
          </a:p>
        </p:txBody>
      </p:sp>
      <p:sp>
        <p:nvSpPr>
          <p:cNvPr id="13340" name="Text Box 34"/>
          <p:cNvSpPr txBox="1">
            <a:spLocks noChangeArrowheads="1"/>
          </p:cNvSpPr>
          <p:nvPr/>
        </p:nvSpPr>
        <p:spPr bwMode="auto">
          <a:xfrm>
            <a:off x="1547813" y="4941888"/>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CONT-TIME</a:t>
            </a:r>
          </a:p>
          <a:p>
            <a:pPr eaLnBrk="1" hangingPunct="1"/>
            <a:r>
              <a:rPr lang="en-GB" sz="1600" b="1">
                <a:solidFill>
                  <a:srgbClr val="000000"/>
                </a:solidFill>
              </a:rPr>
              <a:t>CONT-AMP</a:t>
            </a:r>
          </a:p>
        </p:txBody>
      </p:sp>
      <p:sp>
        <p:nvSpPr>
          <p:cNvPr id="13341" name="Text Box 35"/>
          <p:cNvSpPr txBox="1">
            <a:spLocks noChangeArrowheads="1"/>
          </p:cNvSpPr>
          <p:nvPr/>
        </p:nvSpPr>
        <p:spPr bwMode="auto">
          <a:xfrm>
            <a:off x="3048000" y="4953000"/>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DISC-TIME</a:t>
            </a:r>
          </a:p>
          <a:p>
            <a:pPr eaLnBrk="1" hangingPunct="1"/>
            <a:r>
              <a:rPr lang="en-GB" sz="1600" b="1">
                <a:solidFill>
                  <a:srgbClr val="000000"/>
                </a:solidFill>
              </a:rPr>
              <a:t>CONT-AMP</a:t>
            </a:r>
          </a:p>
        </p:txBody>
      </p:sp>
      <p:sp>
        <p:nvSpPr>
          <p:cNvPr id="13342" name="Text Box 36"/>
          <p:cNvSpPr txBox="1">
            <a:spLocks noChangeArrowheads="1"/>
          </p:cNvSpPr>
          <p:nvPr/>
        </p:nvSpPr>
        <p:spPr bwMode="auto">
          <a:xfrm>
            <a:off x="4038600" y="4953000"/>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DISC-TIME</a:t>
            </a:r>
          </a:p>
          <a:p>
            <a:pPr eaLnBrk="1" hangingPunct="1"/>
            <a:r>
              <a:rPr lang="en-GB" sz="1600" b="1">
                <a:solidFill>
                  <a:srgbClr val="000000"/>
                </a:solidFill>
              </a:rPr>
              <a:t>DISC-AMP</a:t>
            </a:r>
          </a:p>
        </p:txBody>
      </p:sp>
      <p:sp>
        <p:nvSpPr>
          <p:cNvPr id="13343" name="Text Box 37"/>
          <p:cNvSpPr txBox="1">
            <a:spLocks noChangeArrowheads="1"/>
          </p:cNvSpPr>
          <p:nvPr/>
        </p:nvSpPr>
        <p:spPr bwMode="auto">
          <a:xfrm>
            <a:off x="4876800" y="4953000"/>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DISC-TIME</a:t>
            </a:r>
          </a:p>
          <a:p>
            <a:pPr eaLnBrk="1" hangingPunct="1"/>
            <a:r>
              <a:rPr lang="en-GB" sz="1600" b="1">
                <a:solidFill>
                  <a:srgbClr val="000000"/>
                </a:solidFill>
              </a:rPr>
              <a:t>DISC-AMP</a:t>
            </a:r>
          </a:p>
        </p:txBody>
      </p:sp>
      <p:sp>
        <p:nvSpPr>
          <p:cNvPr id="13344" name="Text Box 38"/>
          <p:cNvSpPr txBox="1">
            <a:spLocks noChangeArrowheads="1"/>
          </p:cNvSpPr>
          <p:nvPr/>
        </p:nvSpPr>
        <p:spPr bwMode="auto">
          <a:xfrm>
            <a:off x="6156325" y="4941888"/>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CONT-TIME</a:t>
            </a:r>
          </a:p>
          <a:p>
            <a:pPr eaLnBrk="1" hangingPunct="1"/>
            <a:r>
              <a:rPr lang="en-GB" sz="1600" b="1">
                <a:solidFill>
                  <a:srgbClr val="000000"/>
                </a:solidFill>
              </a:rPr>
              <a:t>DISC-AMP</a:t>
            </a:r>
          </a:p>
        </p:txBody>
      </p:sp>
      <p:sp>
        <p:nvSpPr>
          <p:cNvPr id="13345" name="Text Box 39"/>
          <p:cNvSpPr txBox="1">
            <a:spLocks noChangeArrowheads="1"/>
          </p:cNvSpPr>
          <p:nvPr/>
        </p:nvSpPr>
        <p:spPr bwMode="auto">
          <a:xfrm>
            <a:off x="7812088" y="4941888"/>
            <a:ext cx="930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sz="1600" b="1">
                <a:solidFill>
                  <a:srgbClr val="000000"/>
                </a:solidFill>
              </a:rPr>
              <a:t>CONT-TIME</a:t>
            </a:r>
          </a:p>
          <a:p>
            <a:pPr eaLnBrk="1" hangingPunct="1"/>
            <a:r>
              <a:rPr lang="en-GB" sz="1600" b="1">
                <a:solidFill>
                  <a:srgbClr val="000000"/>
                </a:solidFill>
              </a:rPr>
              <a:t>CONT-AMP</a:t>
            </a:r>
          </a:p>
        </p:txBody>
      </p:sp>
      <p:sp>
        <p:nvSpPr>
          <p:cNvPr id="13346" name="AutoShape 40"/>
          <p:cNvSpPr>
            <a:spLocks noChangeArrowheads="1"/>
          </p:cNvSpPr>
          <p:nvPr/>
        </p:nvSpPr>
        <p:spPr bwMode="auto">
          <a:xfrm>
            <a:off x="684213" y="4437063"/>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47" name="AutoShape 41"/>
          <p:cNvSpPr>
            <a:spLocks noChangeArrowheads="1"/>
          </p:cNvSpPr>
          <p:nvPr/>
        </p:nvSpPr>
        <p:spPr bwMode="auto">
          <a:xfrm>
            <a:off x="1979613" y="4437063"/>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48" name="AutoShape 42"/>
          <p:cNvSpPr>
            <a:spLocks noChangeArrowheads="1"/>
          </p:cNvSpPr>
          <p:nvPr/>
        </p:nvSpPr>
        <p:spPr bwMode="auto">
          <a:xfrm>
            <a:off x="3203575" y="4508500"/>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49" name="AutoShape 43"/>
          <p:cNvSpPr>
            <a:spLocks noChangeArrowheads="1"/>
          </p:cNvSpPr>
          <p:nvPr/>
        </p:nvSpPr>
        <p:spPr bwMode="auto">
          <a:xfrm>
            <a:off x="4343400" y="4495800"/>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50" name="AutoShape 44"/>
          <p:cNvSpPr>
            <a:spLocks noChangeArrowheads="1"/>
          </p:cNvSpPr>
          <p:nvPr/>
        </p:nvSpPr>
        <p:spPr bwMode="auto">
          <a:xfrm>
            <a:off x="5181600" y="4495800"/>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51" name="AutoShape 45"/>
          <p:cNvSpPr>
            <a:spLocks noChangeArrowheads="1"/>
          </p:cNvSpPr>
          <p:nvPr/>
        </p:nvSpPr>
        <p:spPr bwMode="auto">
          <a:xfrm>
            <a:off x="6443663" y="4437063"/>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sp>
        <p:nvSpPr>
          <p:cNvPr id="13352" name="AutoShape 46"/>
          <p:cNvSpPr>
            <a:spLocks noChangeArrowheads="1"/>
          </p:cNvSpPr>
          <p:nvPr/>
        </p:nvSpPr>
        <p:spPr bwMode="auto">
          <a:xfrm>
            <a:off x="8172450" y="4365625"/>
            <a:ext cx="152400" cy="457200"/>
          </a:xfrm>
          <a:prstGeom prst="upArrow">
            <a:avLst>
              <a:gd name="adj1" fmla="val 50000"/>
              <a:gd name="adj2" fmla="val 75000"/>
            </a:avLst>
          </a:prstGeom>
          <a:solidFill>
            <a:schemeClr val="accent1"/>
          </a:solidFill>
          <a:ln w="9525">
            <a:solidFill>
              <a:srgbClr val="FF3300"/>
            </a:solidFill>
            <a:miter lim="800000"/>
            <a:headEnd/>
            <a:tailEnd/>
          </a:ln>
        </p:spPr>
        <p:txBody>
          <a:bodyPr wrap="none" anchor="ctr"/>
          <a:lstStyle/>
          <a:p>
            <a:endParaRPr lang="en-US"/>
          </a:p>
        </p:txBody>
      </p:sp>
      <p:pic>
        <p:nvPicPr>
          <p:cNvPr id="13353" name="Picture 47" descr="signal2"/>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644900"/>
            <a:ext cx="11049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4" name="Picture 48" descr="signal1"/>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3644900"/>
            <a:ext cx="11017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5" name="Picture 49" descr="signal4"/>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3644900"/>
            <a:ext cx="11049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6" name="Picture 50" descr="signal5"/>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940425" y="3573463"/>
            <a:ext cx="11049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7" name="Picture 51" descr="signal3"/>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3500438"/>
            <a:ext cx="11049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8" name="Picture 56" descr="binary1"/>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114800" y="3733800"/>
            <a:ext cx="6080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9" name="Picture 57" descr="binary2"/>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3733800"/>
            <a:ext cx="6080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58697586">
            <a:hlinkClick r:id="" action="ppaction://media"/>
            <a:extLst>
              <a:ext uri="{FF2B5EF4-FFF2-40B4-BE49-F238E27FC236}">
                <a16:creationId xmlns:a16="http://schemas.microsoft.com/office/drawing/2014/main" id="{87F41803-83B0-4086-B984-8D59145F2EAC}"/>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648700" y="6205538"/>
            <a:ext cx="487363" cy="487362"/>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12156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Arial" panose="020B0604020202020204" pitchFamily="34" charset="0"/>
                <a:cs typeface="Arial" panose="020B0604020202020204" pitchFamily="34" charset="0"/>
              </a:rPr>
              <a:t>Quiz </a:t>
            </a:r>
            <a:endParaRPr lang="en-S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2094" y="3011201"/>
            <a:ext cx="7127704" cy="3387080"/>
          </a:xfrm>
        </p:spPr>
        <p:txBody>
          <a:bodyPr vert="horz" lIns="0" tIns="45720" rIns="0" bIns="45720" rtlCol="0" anchor="t">
            <a:normAutofit/>
          </a:bodyPr>
          <a:lstStyle/>
          <a:p>
            <a:pPr marL="0" indent="0">
              <a:buNone/>
            </a:pPr>
            <a:r>
              <a:rPr lang="en-SG" sz="2400" dirty="0">
                <a:latin typeface="Arial"/>
                <a:cs typeface="Arial"/>
              </a:rPr>
              <a:t>What is signal characteristics of A?</a:t>
            </a:r>
          </a:p>
          <a:p>
            <a:pPr marL="514350" indent="-514350">
              <a:buFont typeface="+mj-lt"/>
              <a:buAutoNum type="alphaLcPeriod"/>
            </a:pPr>
            <a:r>
              <a:rPr lang="en-SG" sz="2400" dirty="0">
                <a:latin typeface="Arial"/>
                <a:cs typeface="Arial"/>
              </a:rPr>
              <a:t>Discrete time, continuous amplitude</a:t>
            </a:r>
          </a:p>
          <a:p>
            <a:pPr marL="514350" indent="-514350">
              <a:buFont typeface="+mj-lt"/>
              <a:buAutoNum type="alphaLcPeriod"/>
            </a:pPr>
            <a:r>
              <a:rPr lang="en-SG" sz="2400" dirty="0">
                <a:latin typeface="Arial"/>
                <a:cs typeface="Arial"/>
              </a:rPr>
              <a:t>Discrete amplitude, continuous time</a:t>
            </a:r>
          </a:p>
          <a:p>
            <a:pPr marL="514350" indent="-514350">
              <a:buFont typeface="+mj-lt"/>
              <a:buAutoNum type="alphaLcPeriod"/>
            </a:pPr>
            <a:r>
              <a:rPr lang="en-SG" sz="2400" dirty="0">
                <a:latin typeface="Arial"/>
                <a:cs typeface="Arial"/>
              </a:rPr>
              <a:t>Continuous time, continuous amplitude</a:t>
            </a:r>
          </a:p>
          <a:p>
            <a:pPr marL="514350" indent="-514350">
              <a:buFont typeface="+mj-lt"/>
              <a:buAutoNum type="alphaLcPeriod"/>
            </a:pPr>
            <a:r>
              <a:rPr lang="en-SG" sz="2400" dirty="0">
                <a:latin typeface="Arial"/>
                <a:cs typeface="Arial"/>
              </a:rPr>
              <a:t>Discrete amplitude, discrete time</a:t>
            </a:r>
          </a:p>
          <a:p>
            <a:pPr marL="514350" indent="-514350">
              <a:buFont typeface="+mj-lt"/>
              <a:buAutoNum type="alphaLcPeriod"/>
            </a:pPr>
            <a:endParaRPr lang="en-SG" dirty="0">
              <a:latin typeface="Arial" panose="020B0604020202020204" pitchFamily="34" charset="0"/>
              <a:cs typeface="Arial" panose="020B0604020202020204" pitchFamily="34" charset="0"/>
            </a:endParaRPr>
          </a:p>
        </p:txBody>
      </p:sp>
      <p:sp>
        <p:nvSpPr>
          <p:cNvPr id="7" name="Rectangle 6"/>
          <p:cNvSpPr/>
          <p:nvPr/>
        </p:nvSpPr>
        <p:spPr>
          <a:xfrm>
            <a:off x="3131840" y="1772816"/>
            <a:ext cx="223224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p:cNvSpPr txBox="1"/>
          <p:nvPr/>
        </p:nvSpPr>
        <p:spPr>
          <a:xfrm flipH="1">
            <a:off x="3640012" y="2082783"/>
            <a:ext cx="1754481" cy="369332"/>
          </a:xfrm>
          <a:prstGeom prst="rect">
            <a:avLst/>
          </a:prstGeom>
          <a:noFill/>
        </p:spPr>
        <p:txBody>
          <a:bodyPr wrap="square" lIns="91440" tIns="45720" rIns="91440" bIns="45720" rtlCol="0" anchor="t">
            <a:spAutoFit/>
          </a:bodyPr>
          <a:lstStyle/>
          <a:p>
            <a:r>
              <a:rPr lang="en-SG" b="1" dirty="0" smtClean="0">
                <a:latin typeface="Arial"/>
                <a:cs typeface="Arial"/>
              </a:rPr>
              <a:t>Sampler</a:t>
            </a:r>
            <a:endParaRPr lang="en-SG" b="1" dirty="0">
              <a:latin typeface="Arial"/>
              <a:cs typeface="Arial"/>
            </a:endParaRPr>
          </a:p>
        </p:txBody>
      </p:sp>
      <p:cxnSp>
        <p:nvCxnSpPr>
          <p:cNvPr id="10" name="Straight Arrow Connector 9"/>
          <p:cNvCxnSpPr>
            <a:endCxn id="7" idx="1"/>
          </p:cNvCxnSpPr>
          <p:nvPr/>
        </p:nvCxnSpPr>
        <p:spPr>
          <a:xfrm>
            <a:off x="2266632" y="2240868"/>
            <a:ext cx="8652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64088" y="2240868"/>
            <a:ext cx="8652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8808" y="2051304"/>
            <a:ext cx="338554" cy="369332"/>
          </a:xfrm>
          <a:prstGeom prst="rect">
            <a:avLst/>
          </a:prstGeom>
          <a:noFill/>
        </p:spPr>
        <p:txBody>
          <a:bodyPr wrap="none" rtlCol="0">
            <a:spAutoFit/>
          </a:bodyPr>
          <a:lstStyle/>
          <a:p>
            <a:r>
              <a:rPr lang="en-SG" dirty="0"/>
              <a:t>A</a:t>
            </a:r>
          </a:p>
        </p:txBody>
      </p:sp>
      <p:sp>
        <p:nvSpPr>
          <p:cNvPr id="15" name="TextBox 14"/>
          <p:cNvSpPr txBox="1"/>
          <p:nvPr/>
        </p:nvSpPr>
        <p:spPr>
          <a:xfrm>
            <a:off x="6448566" y="2082783"/>
            <a:ext cx="274830" cy="369332"/>
          </a:xfrm>
          <a:prstGeom prst="rect">
            <a:avLst/>
          </a:prstGeom>
          <a:noFill/>
        </p:spPr>
        <p:txBody>
          <a:bodyPr wrap="square" rtlCol="0">
            <a:spAutoFit/>
          </a:bodyPr>
          <a:lstStyle/>
          <a:p>
            <a:r>
              <a:rPr lang="en-SG" dirty="0"/>
              <a:t>B</a:t>
            </a:r>
          </a:p>
        </p:txBody>
      </p:sp>
      <p:pic>
        <p:nvPicPr>
          <p:cNvPr id="4" name="58697595">
            <a:hlinkClick r:id="" action="ppaction://media"/>
            <a:extLst>
              <a:ext uri="{FF2B5EF4-FFF2-40B4-BE49-F238E27FC236}">
                <a16:creationId xmlns:a16="http://schemas.microsoft.com/office/drawing/2014/main" id="{A4FDEE9B-4751-469B-A4CF-B4FEF054B11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99475" y="6042025"/>
            <a:ext cx="487363" cy="487363"/>
          </a:xfrm>
          <a:prstGeom prst="rect">
            <a:avLst/>
          </a:prstGeom>
        </p:spPr>
      </p:pic>
      <p:sp>
        <p:nvSpPr>
          <p:cNvPr id="6" name="Footer Placeholder 5"/>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194748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Arial" panose="020B0604020202020204" pitchFamily="34" charset="0"/>
                <a:cs typeface="Arial" panose="020B0604020202020204" pitchFamily="34" charset="0"/>
              </a:rPr>
              <a:t>Quiz </a:t>
            </a:r>
            <a:endParaRPr lang="en-SG"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12648" y="3096218"/>
            <a:ext cx="7127704" cy="3387080"/>
          </a:xfrm>
        </p:spPr>
        <p:txBody>
          <a:bodyPr vert="horz" lIns="0" tIns="45720" rIns="0" bIns="45720" rtlCol="0" anchor="t">
            <a:normAutofit/>
          </a:bodyPr>
          <a:lstStyle/>
          <a:p>
            <a:pPr marL="0" indent="0">
              <a:buNone/>
            </a:pPr>
            <a:r>
              <a:rPr lang="en-SG" sz="2400" dirty="0">
                <a:latin typeface="Arial"/>
                <a:cs typeface="Arial"/>
              </a:rPr>
              <a:t>What is signal characteristics of B?</a:t>
            </a:r>
          </a:p>
          <a:p>
            <a:pPr marL="514350" indent="-514350">
              <a:buFont typeface="+mj-lt"/>
              <a:buAutoNum type="alphaLcPeriod"/>
            </a:pPr>
            <a:r>
              <a:rPr lang="en-SG" sz="2400" dirty="0">
                <a:latin typeface="Arial"/>
                <a:cs typeface="Arial"/>
              </a:rPr>
              <a:t>Discrete time, discrete amplitude</a:t>
            </a:r>
          </a:p>
          <a:p>
            <a:pPr marL="514350" indent="-514350">
              <a:buFont typeface="+mj-lt"/>
              <a:buAutoNum type="alphaLcPeriod"/>
            </a:pPr>
            <a:r>
              <a:rPr lang="en-SG" sz="2400" dirty="0">
                <a:latin typeface="Arial"/>
                <a:cs typeface="Arial"/>
              </a:rPr>
              <a:t>Discrete amplitude, continuous time</a:t>
            </a:r>
          </a:p>
          <a:p>
            <a:pPr marL="514350" indent="-514350">
              <a:buFont typeface="+mj-lt"/>
              <a:buAutoNum type="alphaLcPeriod"/>
            </a:pPr>
            <a:r>
              <a:rPr lang="en-SG" sz="2400" dirty="0">
                <a:latin typeface="Arial"/>
                <a:cs typeface="Arial"/>
              </a:rPr>
              <a:t>Continuous time, continuous amplitude</a:t>
            </a:r>
          </a:p>
          <a:p>
            <a:pPr marL="514350" indent="-514350">
              <a:buFont typeface="+mj-lt"/>
              <a:buAutoNum type="alphaLcPeriod"/>
            </a:pPr>
            <a:r>
              <a:rPr lang="en-SG" sz="2400" dirty="0">
                <a:latin typeface="Arial"/>
                <a:cs typeface="Arial"/>
              </a:rPr>
              <a:t>Continuous amplitude, discrete time</a:t>
            </a:r>
          </a:p>
          <a:p>
            <a:pPr marL="514350" indent="-514350">
              <a:buFont typeface="+mj-lt"/>
              <a:buAutoNum type="alphaLcPeriod"/>
            </a:pPr>
            <a:endParaRPr lang="en-SG" dirty="0">
              <a:latin typeface="Arial" panose="020B0604020202020204" pitchFamily="34" charset="0"/>
              <a:cs typeface="Arial" panose="020B0604020202020204" pitchFamily="34" charset="0"/>
            </a:endParaRPr>
          </a:p>
        </p:txBody>
      </p:sp>
      <p:sp>
        <p:nvSpPr>
          <p:cNvPr id="7" name="Rectangle 6"/>
          <p:cNvSpPr/>
          <p:nvPr/>
        </p:nvSpPr>
        <p:spPr>
          <a:xfrm>
            <a:off x="3169625" y="1952295"/>
            <a:ext cx="223224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p:cNvSpPr txBox="1"/>
          <p:nvPr/>
        </p:nvSpPr>
        <p:spPr>
          <a:xfrm flipH="1">
            <a:off x="3554995" y="2186692"/>
            <a:ext cx="1754481" cy="400110"/>
          </a:xfrm>
          <a:prstGeom prst="rect">
            <a:avLst/>
          </a:prstGeom>
          <a:noFill/>
        </p:spPr>
        <p:txBody>
          <a:bodyPr wrap="square" lIns="91440" tIns="45720" rIns="91440" bIns="45720" rtlCol="0" anchor="t">
            <a:spAutoFit/>
          </a:bodyPr>
          <a:lstStyle/>
          <a:p>
            <a:r>
              <a:rPr lang="en-SG" sz="2000" b="1" dirty="0" smtClean="0">
                <a:latin typeface="Arial"/>
                <a:cs typeface="Arial"/>
              </a:rPr>
              <a:t>Sampler</a:t>
            </a:r>
            <a:endParaRPr lang="en-SG" sz="2000" b="1" dirty="0">
              <a:latin typeface="Arial"/>
              <a:cs typeface="Arial"/>
            </a:endParaRPr>
          </a:p>
        </p:txBody>
      </p:sp>
      <p:cxnSp>
        <p:nvCxnSpPr>
          <p:cNvPr id="10" name="Straight Arrow Connector 9"/>
          <p:cNvCxnSpPr>
            <a:cxnSpLocks/>
          </p:cNvCxnSpPr>
          <p:nvPr/>
        </p:nvCxnSpPr>
        <p:spPr>
          <a:xfrm>
            <a:off x="2167844" y="2275568"/>
            <a:ext cx="8652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467997" y="2231422"/>
            <a:ext cx="8652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8808" y="2051304"/>
            <a:ext cx="338554" cy="369332"/>
          </a:xfrm>
          <a:prstGeom prst="rect">
            <a:avLst/>
          </a:prstGeom>
          <a:noFill/>
        </p:spPr>
        <p:txBody>
          <a:bodyPr wrap="none" rtlCol="0">
            <a:spAutoFit/>
          </a:bodyPr>
          <a:lstStyle/>
          <a:p>
            <a:r>
              <a:rPr lang="en-SG" dirty="0"/>
              <a:t>A</a:t>
            </a:r>
          </a:p>
        </p:txBody>
      </p:sp>
      <p:sp>
        <p:nvSpPr>
          <p:cNvPr id="15" name="TextBox 14"/>
          <p:cNvSpPr txBox="1"/>
          <p:nvPr/>
        </p:nvSpPr>
        <p:spPr>
          <a:xfrm>
            <a:off x="6448566" y="2082783"/>
            <a:ext cx="274830" cy="369332"/>
          </a:xfrm>
          <a:prstGeom prst="rect">
            <a:avLst/>
          </a:prstGeom>
          <a:noFill/>
        </p:spPr>
        <p:txBody>
          <a:bodyPr wrap="square" rtlCol="0">
            <a:spAutoFit/>
          </a:bodyPr>
          <a:lstStyle/>
          <a:p>
            <a:r>
              <a:rPr lang="en-SG" dirty="0"/>
              <a:t>B</a:t>
            </a:r>
          </a:p>
        </p:txBody>
      </p:sp>
      <p:sp>
        <p:nvSpPr>
          <p:cNvPr id="11" name="TextBox 10">
            <a:extLst>
              <a:ext uri="{FF2B5EF4-FFF2-40B4-BE49-F238E27FC236}">
                <a16:creationId xmlns:a16="http://schemas.microsoft.com/office/drawing/2014/main" id="{27633FF0-5356-498E-9A28-2C4456140283}"/>
              </a:ext>
            </a:extLst>
          </p:cNvPr>
          <p:cNvSpPr txBox="1"/>
          <p:nvPr/>
        </p:nvSpPr>
        <p:spPr>
          <a:xfrm>
            <a:off x="2286000" y="3008910"/>
            <a:ext cx="4572000" cy="369332"/>
          </a:xfrm>
          <a:prstGeom prst="rect">
            <a:avLst/>
          </a:prstGeom>
          <a:noFill/>
        </p:spPr>
        <p:txBody>
          <a:bodyPr wrap="square">
            <a:spAutoFit/>
          </a:bodyPr>
          <a:lstStyle/>
          <a:p>
            <a:endParaRPr lang="en-SG" dirty="0"/>
          </a:p>
        </p:txBody>
      </p:sp>
      <p:pic>
        <p:nvPicPr>
          <p:cNvPr id="5" name="58697604">
            <a:hlinkClick r:id="" action="ppaction://media"/>
            <a:extLst>
              <a:ext uri="{FF2B5EF4-FFF2-40B4-BE49-F238E27FC236}">
                <a16:creationId xmlns:a16="http://schemas.microsoft.com/office/drawing/2014/main" id="{C34A7A90-9DA5-4D97-83FB-5436B429349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721600" y="5824538"/>
            <a:ext cx="487363" cy="487362"/>
          </a:xfrm>
          <a:prstGeom prst="rect">
            <a:avLst/>
          </a:prstGeom>
        </p:spPr>
      </p:pic>
      <p:sp>
        <p:nvSpPr>
          <p:cNvPr id="6" name="Footer Placeholder 5"/>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133304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458867" y="538438"/>
            <a:ext cx="8229600" cy="1143000"/>
          </a:xfrm>
        </p:spPr>
        <p:txBody>
          <a:bodyPr>
            <a:normAutofit fontScale="90000"/>
          </a:bodyPr>
          <a:lstStyle/>
          <a:p>
            <a:pPr eaLnBrk="1" hangingPunct="1"/>
            <a:r>
              <a:rPr lang="en-GB" dirty="0">
                <a:latin typeface="Arial" panose="020B0604020202020204" pitchFamily="34" charset="0"/>
                <a:cs typeface="Arial" panose="020B0604020202020204" pitchFamily="34" charset="0"/>
              </a:rPr>
              <a:t>Digital signal processing system</a:t>
            </a:r>
          </a:p>
        </p:txBody>
      </p:sp>
      <p:sp>
        <p:nvSpPr>
          <p:cNvPr id="2" name="TextBox 1">
            <a:extLst>
              <a:ext uri="{FF2B5EF4-FFF2-40B4-BE49-F238E27FC236}">
                <a16:creationId xmlns:a16="http://schemas.microsoft.com/office/drawing/2014/main" id="{04789F1B-61AD-4E0D-B8D6-57F749AA28E1}"/>
              </a:ext>
            </a:extLst>
          </p:cNvPr>
          <p:cNvSpPr txBox="1"/>
          <p:nvPr/>
        </p:nvSpPr>
        <p:spPr>
          <a:xfrm>
            <a:off x="460979" y="1915706"/>
            <a:ext cx="794810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sz="2600" b="1">
                <a:solidFill>
                  <a:srgbClr val="89814E"/>
                </a:solidFill>
                <a:latin typeface="Arial"/>
                <a:cs typeface="Arial"/>
              </a:rPr>
              <a:t>Anti-aliasing filter</a:t>
            </a:r>
            <a:r>
              <a:rPr lang="en-GB" sz="2600">
                <a:solidFill>
                  <a:srgbClr val="89814E"/>
                </a:solidFill>
                <a:latin typeface="Arial"/>
                <a:cs typeface="Arial"/>
              </a:rPr>
              <a:t>: </a:t>
            </a:r>
            <a:r>
              <a:rPr lang="en-GB" sz="2600">
                <a:solidFill>
                  <a:srgbClr val="739A28"/>
                </a:solidFill>
                <a:latin typeface="Arial"/>
                <a:cs typeface="Arial"/>
              </a:rPr>
              <a:t>Band-limits the analog signal</a:t>
            </a:r>
            <a:r>
              <a:rPr lang="en-US" sz="2600">
                <a:latin typeface="Arial"/>
                <a:cs typeface="Arial"/>
              </a:rPr>
              <a:t>​</a:t>
            </a:r>
          </a:p>
          <a:p>
            <a:pPr>
              <a:buChar char="•"/>
            </a:pPr>
            <a:r>
              <a:rPr lang="en-GB" sz="2600" b="1">
                <a:solidFill>
                  <a:srgbClr val="89814E"/>
                </a:solidFill>
                <a:latin typeface="Arial"/>
                <a:cs typeface="Arial"/>
              </a:rPr>
              <a:t>Sampler</a:t>
            </a:r>
            <a:r>
              <a:rPr lang="en-GB" sz="2600">
                <a:solidFill>
                  <a:srgbClr val="404040"/>
                </a:solidFill>
                <a:latin typeface="Arial"/>
                <a:cs typeface="Arial"/>
              </a:rPr>
              <a:t>: </a:t>
            </a:r>
            <a:r>
              <a:rPr lang="en-GB" sz="2600">
                <a:solidFill>
                  <a:srgbClr val="739A28"/>
                </a:solidFill>
                <a:latin typeface="Arial"/>
                <a:cs typeface="Arial"/>
              </a:rPr>
              <a:t>Converts continuous-time signal to discrete-time</a:t>
            </a:r>
            <a:r>
              <a:rPr lang="en-US" sz="2600">
                <a:latin typeface="Arial"/>
                <a:cs typeface="Arial"/>
              </a:rPr>
              <a:t>​</a:t>
            </a:r>
          </a:p>
          <a:p>
            <a:pPr>
              <a:buChar char="•"/>
            </a:pPr>
            <a:r>
              <a:rPr lang="en-GB" sz="2600" b="1">
                <a:solidFill>
                  <a:srgbClr val="89814E"/>
                </a:solidFill>
                <a:latin typeface="Arial"/>
                <a:cs typeface="Arial"/>
              </a:rPr>
              <a:t>Quantizer</a:t>
            </a:r>
            <a:r>
              <a:rPr lang="en-GB" sz="2600">
                <a:solidFill>
                  <a:srgbClr val="404040"/>
                </a:solidFill>
                <a:latin typeface="Arial"/>
                <a:cs typeface="Arial"/>
              </a:rPr>
              <a:t>: </a:t>
            </a:r>
            <a:r>
              <a:rPr lang="en-GB" sz="2600">
                <a:solidFill>
                  <a:srgbClr val="739A28"/>
                </a:solidFill>
                <a:latin typeface="Arial"/>
                <a:cs typeface="Arial"/>
              </a:rPr>
              <a:t>Converts continuous-amplitudes to binary code words.</a:t>
            </a:r>
            <a:r>
              <a:rPr lang="en-US" sz="2600">
                <a:latin typeface="Arial"/>
                <a:cs typeface="Arial"/>
              </a:rPr>
              <a:t>​</a:t>
            </a:r>
          </a:p>
          <a:p>
            <a:pPr>
              <a:buChar char="•"/>
            </a:pPr>
            <a:r>
              <a:rPr lang="en-GB" sz="2600" b="1">
                <a:solidFill>
                  <a:srgbClr val="89814E"/>
                </a:solidFill>
                <a:latin typeface="Arial"/>
                <a:cs typeface="Arial"/>
              </a:rPr>
              <a:t>DSP</a:t>
            </a:r>
            <a:r>
              <a:rPr lang="en-GB" sz="2600">
                <a:solidFill>
                  <a:srgbClr val="404040"/>
                </a:solidFill>
                <a:latin typeface="Arial"/>
                <a:cs typeface="Arial"/>
              </a:rPr>
              <a:t>: </a:t>
            </a:r>
            <a:r>
              <a:rPr lang="en-GB" sz="2600">
                <a:solidFill>
                  <a:srgbClr val="739A28"/>
                </a:solidFill>
                <a:latin typeface="Arial"/>
                <a:cs typeface="Arial"/>
              </a:rPr>
              <a:t>A special mP to process digital signal</a:t>
            </a:r>
            <a:r>
              <a:rPr lang="en-US" sz="2600">
                <a:latin typeface="Arial"/>
                <a:cs typeface="Arial"/>
              </a:rPr>
              <a:t>​</a:t>
            </a:r>
          </a:p>
          <a:p>
            <a:pPr>
              <a:buChar char="•"/>
            </a:pPr>
            <a:r>
              <a:rPr lang="en-GB" sz="2600" b="1">
                <a:solidFill>
                  <a:srgbClr val="89814E"/>
                </a:solidFill>
                <a:latin typeface="Arial"/>
                <a:cs typeface="Arial"/>
              </a:rPr>
              <a:t>Dequantizer</a:t>
            </a:r>
            <a:r>
              <a:rPr lang="en-GB" sz="2600">
                <a:solidFill>
                  <a:srgbClr val="404040"/>
                </a:solidFill>
                <a:latin typeface="Arial"/>
                <a:cs typeface="Arial"/>
              </a:rPr>
              <a:t>: </a:t>
            </a:r>
            <a:r>
              <a:rPr lang="en-GB" sz="2600">
                <a:solidFill>
                  <a:srgbClr val="739A28"/>
                </a:solidFill>
                <a:latin typeface="Arial"/>
                <a:cs typeface="Arial"/>
              </a:rPr>
              <a:t>Converts binary code words back to electrical signal.</a:t>
            </a:r>
            <a:r>
              <a:rPr lang="en-US" sz="2600">
                <a:latin typeface="Arial"/>
                <a:cs typeface="Arial"/>
              </a:rPr>
              <a:t>​</a:t>
            </a:r>
          </a:p>
          <a:p>
            <a:pPr>
              <a:buChar char="•"/>
            </a:pPr>
            <a:r>
              <a:rPr lang="en-GB" sz="2600" b="1">
                <a:solidFill>
                  <a:srgbClr val="89814E"/>
                </a:solidFill>
                <a:latin typeface="Arial"/>
                <a:cs typeface="Arial"/>
              </a:rPr>
              <a:t>Reconstruction filter</a:t>
            </a:r>
            <a:r>
              <a:rPr lang="en-GB" sz="2600">
                <a:solidFill>
                  <a:srgbClr val="404040"/>
                </a:solidFill>
                <a:latin typeface="Arial"/>
                <a:cs typeface="Arial"/>
              </a:rPr>
              <a:t>: </a:t>
            </a:r>
            <a:r>
              <a:rPr lang="en-GB" sz="2600">
                <a:solidFill>
                  <a:srgbClr val="739A28"/>
                </a:solidFill>
                <a:latin typeface="Arial"/>
                <a:cs typeface="Arial"/>
              </a:rPr>
              <a:t>Smoothens output signal and makes it continuous-amplitude.</a:t>
            </a:r>
          </a:p>
        </p:txBody>
      </p:sp>
      <p:pic>
        <p:nvPicPr>
          <p:cNvPr id="3" name="58697614">
            <a:hlinkClick r:id="" action="ppaction://media"/>
            <a:extLst>
              <a:ext uri="{FF2B5EF4-FFF2-40B4-BE49-F238E27FC236}">
                <a16:creationId xmlns:a16="http://schemas.microsoft.com/office/drawing/2014/main" id="{EC6C3603-975A-4AEB-B82A-A5136746E43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40750" y="6178550"/>
            <a:ext cx="487363" cy="487363"/>
          </a:xfrm>
          <a:prstGeom prst="rect">
            <a:avLst/>
          </a:prstGeom>
        </p:spPr>
      </p:pic>
      <p:sp>
        <p:nvSpPr>
          <p:cNvPr id="5" name="Footer Placeholder 4"/>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22513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466" y="464757"/>
            <a:ext cx="7861715" cy="990600"/>
          </a:xfrm>
        </p:spPr>
        <p:txBody>
          <a:bodyPr/>
          <a:lstStyle/>
          <a:p>
            <a:r>
              <a:rPr lang="en-GB" sz="2800">
                <a:latin typeface="Arial"/>
                <a:cs typeface="Arial"/>
              </a:rPr>
              <a:t>Advantages and Disadvantages of DSP with </a:t>
            </a:r>
            <a:r>
              <a:rPr lang="en-GB" sz="2800" b="1" dirty="0">
                <a:latin typeface="Arial"/>
                <a:cs typeface="Arial"/>
              </a:rPr>
              <a:t>traditional </a:t>
            </a:r>
            <a:r>
              <a:rPr lang="en-GB" sz="2800" b="1" err="1">
                <a:latin typeface="Arial"/>
                <a:cs typeface="Arial"/>
              </a:rPr>
              <a:t>analog</a:t>
            </a:r>
            <a:r>
              <a:rPr lang="en-GB" sz="2800" dirty="0">
                <a:latin typeface="Arial"/>
                <a:cs typeface="Arial"/>
              </a:rPr>
              <a:t> signal processing</a:t>
            </a:r>
            <a:endParaRPr lang="en-SG" sz="2800" dirty="0">
              <a:latin typeface="Arial"/>
              <a:cs typeface="Arial"/>
            </a:endParaRPr>
          </a:p>
        </p:txBody>
      </p:sp>
      <p:sp>
        <p:nvSpPr>
          <p:cNvPr id="3" name="Content Placeholder 2"/>
          <p:cNvSpPr>
            <a:spLocks noGrp="1"/>
          </p:cNvSpPr>
          <p:nvPr>
            <p:ph idx="1"/>
          </p:nvPr>
        </p:nvSpPr>
        <p:spPr/>
        <p:txBody>
          <a:bodyPr vert="horz" lIns="0" tIns="45720" rIns="0" bIns="45720" rtlCol="0" anchor="t">
            <a:normAutofit/>
          </a:bodyPr>
          <a:lstStyle/>
          <a:p>
            <a:pPr marL="0" indent="0">
              <a:buNone/>
            </a:pPr>
            <a:r>
              <a:rPr lang="en-SG" sz="2800" b="1" dirty="0">
                <a:latin typeface="Arial"/>
                <a:cs typeface="Arial"/>
              </a:rPr>
              <a:t>Advantages</a:t>
            </a:r>
            <a:r>
              <a:rPr lang="en-SG" sz="2800" dirty="0">
                <a:latin typeface="Arial"/>
                <a:cs typeface="Arial"/>
              </a:rPr>
              <a:t>: Accuracy, Easy to do modification especially through software means, easy to integrate into other part of the systems, lesser distortion.</a:t>
            </a:r>
          </a:p>
          <a:p>
            <a:pPr marL="0" indent="0">
              <a:buNone/>
            </a:pPr>
            <a:r>
              <a:rPr lang="en-SG" sz="2800" b="1" dirty="0">
                <a:latin typeface="Arial"/>
                <a:cs typeface="Arial"/>
              </a:rPr>
              <a:t>Disadvantages</a:t>
            </a:r>
            <a:r>
              <a:rPr lang="en-SG" sz="2800" dirty="0">
                <a:latin typeface="Arial"/>
                <a:cs typeface="Arial"/>
              </a:rPr>
              <a:t>: Cost, knowledge of firmware and time to learn how to do programming.</a:t>
            </a:r>
          </a:p>
        </p:txBody>
      </p:sp>
      <p:pic>
        <p:nvPicPr>
          <p:cNvPr id="4" name="58697626">
            <a:hlinkClick r:id="" action="ppaction://media"/>
            <a:extLst>
              <a:ext uri="{FF2B5EF4-FFF2-40B4-BE49-F238E27FC236}">
                <a16:creationId xmlns:a16="http://schemas.microsoft.com/office/drawing/2014/main" id="{404BEB96-B1AF-4E5A-A168-981A12DAB16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40750" y="6165850"/>
            <a:ext cx="487363" cy="487363"/>
          </a:xfrm>
          <a:prstGeom prst="rect">
            <a:avLst/>
          </a:prstGeom>
        </p:spPr>
      </p:pic>
      <p:sp>
        <p:nvSpPr>
          <p:cNvPr id="6" name="Footer Placeholder 5"/>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302424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GB" dirty="0"/>
              <a:t>We have learnt </a:t>
            </a:r>
          </a:p>
        </p:txBody>
      </p:sp>
      <p:sp>
        <p:nvSpPr>
          <p:cNvPr id="38916" name="Rectangle 3"/>
          <p:cNvSpPr>
            <a:spLocks noGrp="1" noChangeArrowheads="1"/>
          </p:cNvSpPr>
          <p:nvPr>
            <p:ph idx="1"/>
          </p:nvPr>
        </p:nvSpPr>
        <p:spPr>
          <a:xfrm>
            <a:off x="421082" y="1897404"/>
            <a:ext cx="8351837" cy="5184775"/>
          </a:xfrm>
        </p:spPr>
        <p:txBody>
          <a:bodyPr vert="horz" lIns="0" tIns="45720" rIns="0" bIns="45720" rtlCol="0" anchor="t">
            <a:normAutofit/>
          </a:bodyPr>
          <a:lstStyle/>
          <a:p>
            <a:pPr marL="457200" indent="-457200" eaLnBrk="1" hangingPunct="1">
              <a:buFont typeface="Arial" panose="020F0502020204030204" pitchFamily="34" charset="0"/>
              <a:buChar char="•"/>
            </a:pPr>
            <a:r>
              <a:rPr lang="en-GB" sz="2600" b="1" dirty="0">
                <a:latin typeface="Arial"/>
                <a:cs typeface="Arial"/>
              </a:rPr>
              <a:t>what is a signal.</a:t>
            </a:r>
            <a:endParaRPr lang="en-US"/>
          </a:p>
          <a:p>
            <a:pPr marL="457200" indent="-457200" eaLnBrk="1" hangingPunct="1">
              <a:buFont typeface="Arial" panose="020F0502020204030204" pitchFamily="34" charset="0"/>
              <a:buChar char="•"/>
            </a:pPr>
            <a:r>
              <a:rPr lang="en-GB" sz="2600" b="1" dirty="0">
                <a:latin typeface="Arial"/>
                <a:cs typeface="Arial"/>
              </a:rPr>
              <a:t>what is the difference between an </a:t>
            </a:r>
            <a:r>
              <a:rPr lang="en-GB" sz="2600" b="1" err="1">
                <a:latin typeface="Arial"/>
                <a:cs typeface="Arial"/>
              </a:rPr>
              <a:t>analog</a:t>
            </a:r>
            <a:r>
              <a:rPr lang="en-GB" sz="2600" b="1" dirty="0">
                <a:latin typeface="Arial"/>
                <a:cs typeface="Arial"/>
              </a:rPr>
              <a:t> signal and a digital signal.</a:t>
            </a:r>
          </a:p>
          <a:p>
            <a:pPr marL="457200" indent="-457200" eaLnBrk="1" hangingPunct="1">
              <a:buFont typeface="Arial" panose="020F0502020204030204" pitchFamily="34" charset="0"/>
              <a:buChar char="•"/>
            </a:pPr>
            <a:r>
              <a:rPr lang="en-GB" sz="2600" b="1" dirty="0">
                <a:latin typeface="Arial"/>
                <a:cs typeface="Arial"/>
              </a:rPr>
              <a:t>what is signal processing and digital signal processing</a:t>
            </a:r>
          </a:p>
          <a:p>
            <a:pPr marL="457200" indent="-457200" eaLnBrk="1" hangingPunct="1">
              <a:buFont typeface="Arial" panose="020F0502020204030204" pitchFamily="34" charset="0"/>
              <a:buChar char="•"/>
            </a:pPr>
            <a:r>
              <a:rPr lang="en-GB" sz="2600" b="1" dirty="0">
                <a:latin typeface="Arial"/>
                <a:cs typeface="Arial"/>
              </a:rPr>
              <a:t>Know the block diagram of a typical DSP system.</a:t>
            </a:r>
          </a:p>
          <a:p>
            <a:pPr marL="457200" indent="-457200" eaLnBrk="1" hangingPunct="1">
              <a:buFont typeface="Arial" panose="020F0502020204030204" pitchFamily="34" charset="0"/>
              <a:buChar char="•"/>
            </a:pPr>
            <a:r>
              <a:rPr lang="en-GB" sz="2600" b="1" dirty="0">
                <a:latin typeface="Arial"/>
                <a:cs typeface="Arial"/>
              </a:rPr>
              <a:t>Compare and contrast the digital signal processing method versus traditional </a:t>
            </a:r>
            <a:r>
              <a:rPr lang="en-GB" sz="2600" b="1" err="1">
                <a:latin typeface="Arial"/>
                <a:cs typeface="Arial"/>
              </a:rPr>
              <a:t>analog</a:t>
            </a:r>
            <a:r>
              <a:rPr lang="en-GB" sz="2600" b="1" dirty="0">
                <a:latin typeface="Arial"/>
                <a:cs typeface="Arial"/>
              </a:rPr>
              <a:t> processing.</a:t>
            </a:r>
          </a:p>
        </p:txBody>
      </p:sp>
      <p:pic>
        <p:nvPicPr>
          <p:cNvPr id="2" name="58697630">
            <a:hlinkClick r:id="" action="ppaction://media"/>
            <a:extLst>
              <a:ext uri="{FF2B5EF4-FFF2-40B4-BE49-F238E27FC236}">
                <a16:creationId xmlns:a16="http://schemas.microsoft.com/office/drawing/2014/main" id="{FBB25024-9B08-4931-8938-D6EA983FFED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99475" y="5934075"/>
            <a:ext cx="487363" cy="487363"/>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269449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539750" y="0"/>
            <a:ext cx="8229600" cy="1143000"/>
          </a:xfrm>
        </p:spPr>
        <p:txBody>
          <a:bodyPr/>
          <a:lstStyle/>
          <a:p>
            <a:r>
              <a:rPr lang="en-GB" dirty="0">
                <a:latin typeface="Arial"/>
                <a:cs typeface="Arial"/>
              </a:rPr>
              <a:t>Reference books</a:t>
            </a:r>
            <a:endParaRPr lang="en-US" dirty="0"/>
          </a:p>
        </p:txBody>
      </p:sp>
      <p:sp>
        <p:nvSpPr>
          <p:cNvPr id="11269" name="Rectangle 3"/>
          <p:cNvSpPr>
            <a:spLocks noGrp="1" noChangeArrowheads="1"/>
          </p:cNvSpPr>
          <p:nvPr>
            <p:ph type="body" sz="half" idx="1"/>
          </p:nvPr>
        </p:nvSpPr>
        <p:spPr>
          <a:xfrm>
            <a:off x="107504" y="1461199"/>
            <a:ext cx="6588125" cy="4797375"/>
          </a:xfrm>
          <a:noFill/>
          <a:extLst>
            <a:ext uri="{909E8E84-426E-40DD-AFC4-6F175D3DCCD1}">
              <a14:hiddenFill xmlns:a14="http://schemas.microsoft.com/office/drawing/2010/main">
                <a:solidFill>
                  <a:srgbClr val="0000FF"/>
                </a:solidFill>
              </a14:hiddenFill>
            </a:ext>
          </a:extLst>
        </p:spPr>
        <p:txBody>
          <a:bodyPr/>
          <a:lstStyle/>
          <a:p>
            <a:pPr eaLnBrk="1" hangingPunct="1">
              <a:lnSpc>
                <a:spcPct val="90000"/>
              </a:lnSpc>
            </a:pPr>
            <a:endParaRPr lang="en-GB" sz="1600" dirty="0"/>
          </a:p>
          <a:p>
            <a:pPr eaLnBrk="1" hangingPunct="1">
              <a:lnSpc>
                <a:spcPct val="90000"/>
              </a:lnSpc>
            </a:pPr>
            <a:r>
              <a:rPr lang="en-GB" sz="2000" b="1" dirty="0">
                <a:latin typeface="Arial" panose="020B0604020202020204" pitchFamily="34" charset="0"/>
                <a:cs typeface="Arial" panose="020B0604020202020204" pitchFamily="34" charset="0"/>
              </a:rPr>
              <a:t>Lecture (TEXT BOOK) </a:t>
            </a:r>
          </a:p>
          <a:p>
            <a:pPr marL="0" indent="0" eaLnBrk="1" hangingPunct="1">
              <a:lnSpc>
                <a:spcPct val="90000"/>
              </a:lnSpc>
              <a:buNone/>
            </a:pPr>
            <a:r>
              <a:rPr lang="en-GB" sz="2000" b="1" dirty="0">
                <a:solidFill>
                  <a:srgbClr val="FF0000"/>
                </a:solidFill>
                <a:latin typeface="Arial" panose="020B0604020202020204" pitchFamily="34" charset="0"/>
                <a:cs typeface="Arial" panose="020B0604020202020204" pitchFamily="34" charset="0"/>
              </a:rPr>
              <a:t>      </a:t>
            </a:r>
            <a:r>
              <a:rPr lang="en-GB" sz="2000" b="1" dirty="0">
                <a:solidFill>
                  <a:schemeClr val="accent4">
                    <a:lumMod val="75000"/>
                  </a:schemeClr>
                </a:solidFill>
                <a:latin typeface="Arial" panose="020B0604020202020204" pitchFamily="34" charset="0"/>
                <a:cs typeface="Arial" panose="020B0604020202020204" pitchFamily="34" charset="0"/>
              </a:rPr>
              <a:t>(NOT COMPULSORY! ) </a:t>
            </a:r>
          </a:p>
          <a:p>
            <a:pPr eaLnBrk="1" hangingPunct="1">
              <a:lnSpc>
                <a:spcPct val="90000"/>
              </a:lnSpc>
            </a:pPr>
            <a:r>
              <a:rPr lang="en-GB" sz="2000" b="1" dirty="0">
                <a:latin typeface="Arial" panose="020B0604020202020204" pitchFamily="34" charset="0"/>
                <a:cs typeface="Arial" panose="020B0604020202020204" pitchFamily="34" charset="0"/>
              </a:rPr>
              <a:t>Other reference books</a:t>
            </a:r>
            <a:r>
              <a:rPr lang="en-GB" sz="2000" dirty="0">
                <a:latin typeface="Arial" panose="020B0604020202020204" pitchFamily="34" charset="0"/>
                <a:cs typeface="Arial" panose="020B0604020202020204" pitchFamily="34" charset="0"/>
              </a:rPr>
              <a:t>:</a:t>
            </a:r>
          </a:p>
          <a:p>
            <a:pPr lvl="1" eaLnBrk="1" hangingPunct="1">
              <a:lnSpc>
                <a:spcPct val="90000"/>
              </a:lnSpc>
            </a:pPr>
            <a:r>
              <a:rPr lang="en-GB" sz="2000" dirty="0">
                <a:solidFill>
                  <a:schemeClr val="accent2">
                    <a:lumMod val="75000"/>
                  </a:schemeClr>
                </a:solidFill>
                <a:latin typeface="Arial" panose="020B0604020202020204" pitchFamily="34" charset="0"/>
                <a:cs typeface="Arial" panose="020B0604020202020204" pitchFamily="34" charset="0"/>
              </a:rPr>
              <a:t>Signal Processing First </a:t>
            </a:r>
            <a:endParaRPr lang="en-GB" sz="2000" dirty="0">
              <a:latin typeface="Arial" panose="020B0604020202020204" pitchFamily="34" charset="0"/>
              <a:cs typeface="Arial" panose="020B0604020202020204" pitchFamily="34" charset="0"/>
            </a:endParaRPr>
          </a:p>
          <a:p>
            <a:pPr marL="366713" lvl="1" indent="0" eaLnBrk="1" hangingPunct="1">
              <a:lnSpc>
                <a:spcPct val="90000"/>
              </a:lnSpc>
              <a:buNone/>
            </a:pPr>
            <a:r>
              <a:rPr lang="en-GB" sz="2000" dirty="0">
                <a:latin typeface="Arial" panose="020B0604020202020204" pitchFamily="34" charset="0"/>
                <a:cs typeface="Arial" panose="020B0604020202020204" pitchFamily="34" charset="0"/>
              </a:rPr>
              <a:t>    James McClellan and Ronald Schafer</a:t>
            </a:r>
          </a:p>
          <a:p>
            <a:pPr lvl="1" eaLnBrk="1" hangingPunct="1">
              <a:lnSpc>
                <a:spcPct val="90000"/>
              </a:lnSpc>
            </a:pPr>
            <a:r>
              <a:rPr lang="en-GB" sz="2000" dirty="0">
                <a:solidFill>
                  <a:schemeClr val="accent2">
                    <a:lumMod val="75000"/>
                  </a:schemeClr>
                </a:solidFill>
                <a:latin typeface="Arial" panose="020B0604020202020204" pitchFamily="34" charset="0"/>
                <a:cs typeface="Arial" panose="020B0604020202020204" pitchFamily="34" charset="0"/>
              </a:rPr>
              <a:t>Digital Signal Processing</a:t>
            </a:r>
            <a:r>
              <a:rPr lang="en-GB" sz="2000" dirty="0">
                <a:latin typeface="Arial" panose="020B0604020202020204" pitchFamily="34" charset="0"/>
                <a:cs typeface="Arial" panose="020B0604020202020204" pitchFamily="34" charset="0"/>
              </a:rPr>
              <a:t>  </a:t>
            </a:r>
          </a:p>
          <a:p>
            <a:pPr marL="366713" lvl="1" indent="0" eaLnBrk="1" hangingPunct="1">
              <a:lnSpc>
                <a:spcPct val="90000"/>
              </a:lnSpc>
              <a:buNone/>
            </a:pPr>
            <a:r>
              <a:rPr lang="en-GB" sz="2000" dirty="0">
                <a:latin typeface="Arial" panose="020B0604020202020204" pitchFamily="34" charset="0"/>
                <a:cs typeface="Arial" panose="020B0604020202020204" pitchFamily="34" charset="0"/>
              </a:rPr>
              <a:t>   Oppenheim and Schafer </a:t>
            </a:r>
          </a:p>
        </p:txBody>
      </p:sp>
      <p:pic>
        <p:nvPicPr>
          <p:cNvPr id="11270" name="Picture 82" descr="Digital Signal, Processing Basic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5517" y="1219199"/>
            <a:ext cx="3338483" cy="451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 Box 9"/>
          <p:cNvSpPr txBox="1">
            <a:spLocks noChangeArrowheads="1"/>
          </p:cNvSpPr>
          <p:nvPr/>
        </p:nvSpPr>
        <p:spPr bwMode="auto">
          <a:xfrm>
            <a:off x="309349" y="4411950"/>
            <a:ext cx="46085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dirty="0">
                <a:solidFill>
                  <a:schemeClr val="accent2">
                    <a:lumMod val="75000"/>
                  </a:schemeClr>
                </a:solidFill>
                <a:latin typeface="Arial" panose="020B0604020202020204" pitchFamily="34" charset="0"/>
                <a:cs typeface="Arial" panose="020B0604020202020204" pitchFamily="34" charset="0"/>
              </a:rPr>
              <a:t>Author      :</a:t>
            </a:r>
            <a:r>
              <a:rPr lang="en-US" dirty="0">
                <a:solidFill>
                  <a:schemeClr val="accent2">
                    <a:lumMod val="75000"/>
                  </a:schemeClr>
                </a:solidFill>
                <a:latin typeface="Arial" panose="020B0604020202020204" pitchFamily="34" charset="0"/>
                <a:cs typeface="Arial" panose="020B0604020202020204" pitchFamily="34" charset="0"/>
              </a:rPr>
              <a:t> Patrick Chow  and   M. Fikret Ercan</a:t>
            </a:r>
          </a:p>
          <a:p>
            <a:pPr eaLnBrk="1" hangingPunct="1"/>
            <a:r>
              <a:rPr lang="en-US" b="1" dirty="0">
                <a:solidFill>
                  <a:schemeClr val="accent2">
                    <a:lumMod val="75000"/>
                  </a:schemeClr>
                </a:solidFill>
                <a:latin typeface="Arial" panose="020B0604020202020204" pitchFamily="34" charset="0"/>
                <a:cs typeface="Arial" panose="020B0604020202020204" pitchFamily="34" charset="0"/>
              </a:rPr>
              <a:t>Publisher :</a:t>
            </a:r>
            <a:r>
              <a:rPr lang="en-US" dirty="0">
                <a:solidFill>
                  <a:schemeClr val="accent2">
                    <a:lumMod val="75000"/>
                  </a:schemeClr>
                </a:solidFill>
                <a:latin typeface="Arial" panose="020B0604020202020204" pitchFamily="34" charset="0"/>
                <a:cs typeface="Arial" panose="020B0604020202020204" pitchFamily="34" charset="0"/>
              </a:rPr>
              <a:t> Pearson</a:t>
            </a:r>
          </a:p>
          <a:p>
            <a:pPr eaLnBrk="1" hangingPunct="1"/>
            <a:r>
              <a:rPr lang="en-US" b="1" dirty="0">
                <a:solidFill>
                  <a:schemeClr val="accent2">
                    <a:lumMod val="75000"/>
                  </a:schemeClr>
                </a:solidFill>
                <a:latin typeface="Arial" panose="020B0604020202020204" pitchFamily="34" charset="0"/>
                <a:cs typeface="Arial" panose="020B0604020202020204" pitchFamily="34" charset="0"/>
              </a:rPr>
              <a:t>ISBN         : </a:t>
            </a:r>
            <a:r>
              <a:rPr lang="en-US" dirty="0">
                <a:solidFill>
                  <a:schemeClr val="accent2">
                    <a:lumMod val="75000"/>
                  </a:schemeClr>
                </a:solidFill>
                <a:latin typeface="Arial" panose="020B0604020202020204" pitchFamily="34" charset="0"/>
                <a:cs typeface="Arial" panose="020B0604020202020204" pitchFamily="34" charset="0"/>
              </a:rPr>
              <a:t>9789810684020</a:t>
            </a:r>
          </a:p>
          <a:p>
            <a:pPr eaLnBrk="1" hangingPunct="1"/>
            <a:r>
              <a:rPr lang="en-US" dirty="0" smtClean="0">
                <a:solidFill>
                  <a:schemeClr val="accent2">
                    <a:lumMod val="75000"/>
                  </a:schemeClr>
                </a:solidFill>
                <a:latin typeface="Arial" panose="020B0604020202020204" pitchFamily="34" charset="0"/>
                <a:cs typeface="Arial" panose="020B0604020202020204" pitchFamily="34" charset="0"/>
              </a:rPr>
              <a:t>                    5</a:t>
            </a:r>
            <a:r>
              <a:rPr lang="en-US" baseline="30000" dirty="0" smtClean="0">
                <a:solidFill>
                  <a:schemeClr val="accent2">
                    <a:lumMod val="75000"/>
                  </a:schemeClr>
                </a:solidFill>
                <a:latin typeface="Arial" panose="020B0604020202020204" pitchFamily="34" charset="0"/>
                <a:cs typeface="Arial" panose="020B0604020202020204" pitchFamily="34" charset="0"/>
              </a:rPr>
              <a:t>th</a:t>
            </a:r>
            <a:r>
              <a:rPr lang="en-US" dirty="0" smtClean="0">
                <a:solidFill>
                  <a:schemeClr val="accent2">
                    <a:lumMod val="75000"/>
                  </a:schemeClr>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edition</a:t>
            </a:r>
          </a:p>
        </p:txBody>
      </p:sp>
      <p:sp>
        <p:nvSpPr>
          <p:cNvPr id="8" name="Text Box 11"/>
          <p:cNvSpPr txBox="1">
            <a:spLocks noChangeArrowheads="1"/>
          </p:cNvSpPr>
          <p:nvPr/>
        </p:nvSpPr>
        <p:spPr bwMode="auto">
          <a:xfrm>
            <a:off x="213305" y="5891050"/>
            <a:ext cx="480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spcBef>
                <a:spcPct val="50000"/>
              </a:spcBef>
            </a:pPr>
            <a:r>
              <a:rPr lang="en-US" sz="2000" dirty="0" smtClean="0">
                <a:solidFill>
                  <a:schemeClr val="accent2">
                    <a:lumMod val="75000"/>
                  </a:schemeClr>
                </a:solidFill>
                <a:latin typeface="Arial"/>
                <a:cs typeface="Arial"/>
              </a:rPr>
              <a:t>See announcement where to buy</a:t>
            </a:r>
            <a:endParaRPr lang="en-US" sz="2000" dirty="0">
              <a:solidFill>
                <a:schemeClr val="accent2">
                  <a:lumMod val="75000"/>
                </a:schemeClr>
              </a:solidFill>
              <a:latin typeface="Arial"/>
              <a:cs typeface="Arial"/>
            </a:endParaRPr>
          </a:p>
        </p:txBody>
      </p:sp>
      <p:pic>
        <p:nvPicPr>
          <p:cNvPr id="2" name="58697290">
            <a:hlinkClick r:id="" action="ppaction://media"/>
            <a:extLst>
              <a:ext uri="{FF2B5EF4-FFF2-40B4-BE49-F238E27FC236}">
                <a16:creationId xmlns:a16="http://schemas.microsoft.com/office/drawing/2014/main" id="{35D8FBF1-3626-4C61-8A1B-F474E042C3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64468" y="5889278"/>
            <a:ext cx="487362" cy="487363"/>
          </a:xfrm>
          <a:prstGeom prst="rect">
            <a:avLst/>
          </a:prstGeom>
        </p:spPr>
      </p:pic>
      <p:sp>
        <p:nvSpPr>
          <p:cNvPr id="4" name="Footer Placeholder 3"/>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24787784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539750" y="0"/>
            <a:ext cx="8229600" cy="1143000"/>
          </a:xfrm>
        </p:spPr>
        <p:txBody>
          <a:bodyPr/>
          <a:lstStyle/>
          <a:p>
            <a:pPr eaLnBrk="1" hangingPunct="1"/>
            <a:r>
              <a:rPr lang="en-GB" dirty="0">
                <a:latin typeface="Arial"/>
                <a:cs typeface="Arial"/>
              </a:rPr>
              <a:t>Resources</a:t>
            </a:r>
            <a:endParaRPr lang="en-GB" dirty="0">
              <a:latin typeface="Arial" panose="020B0604020202020204" pitchFamily="34" charset="0"/>
              <a:cs typeface="Arial" panose="020B0604020202020204" pitchFamily="34" charset="0"/>
            </a:endParaRPr>
          </a:p>
        </p:txBody>
      </p:sp>
      <p:sp>
        <p:nvSpPr>
          <p:cNvPr id="11269" name="Rectangle 3"/>
          <p:cNvSpPr>
            <a:spLocks noGrp="1" noChangeArrowheads="1"/>
          </p:cNvSpPr>
          <p:nvPr>
            <p:ph type="body" sz="half" idx="1"/>
          </p:nvPr>
        </p:nvSpPr>
        <p:spPr>
          <a:xfrm>
            <a:off x="107504" y="1461199"/>
            <a:ext cx="8856984" cy="4797375"/>
          </a:xfrm>
          <a:noFill/>
          <a:extLst>
            <a:ext uri="{909E8E84-426E-40DD-AFC4-6F175D3DCCD1}">
              <a14:hiddenFill xmlns:a14="http://schemas.microsoft.com/office/drawing/2010/main">
                <a:solidFill>
                  <a:srgbClr val="0000FF"/>
                </a:solidFill>
              </a14:hiddenFill>
            </a:ext>
          </a:extLst>
        </p:spPr>
        <p:txBody>
          <a:bodyPr vert="horz" lIns="0" tIns="45720" rIns="0" bIns="45720" rtlCol="0" anchor="t">
            <a:normAutofit/>
          </a:bodyPr>
          <a:lstStyle/>
          <a:p>
            <a:pPr eaLnBrk="1" hangingPunct="1">
              <a:lnSpc>
                <a:spcPct val="90000"/>
              </a:lnSpc>
            </a:pPr>
            <a:endParaRPr lang="en-GB" sz="2800" dirty="0">
              <a:latin typeface="Arial" panose="020B0604020202020204" pitchFamily="34" charset="0"/>
              <a:cs typeface="Arial" panose="020B0604020202020204" pitchFamily="34" charset="0"/>
            </a:endParaRPr>
          </a:p>
          <a:p>
            <a:r>
              <a:rPr lang="en-GB" sz="2800" b="1" dirty="0">
                <a:latin typeface="Arial"/>
                <a:cs typeface="Arial"/>
              </a:rPr>
              <a:t>Tutorial </a:t>
            </a:r>
          </a:p>
          <a:p>
            <a:r>
              <a:rPr lang="en-GB" sz="2800" dirty="0">
                <a:latin typeface="Arial"/>
                <a:cs typeface="Arial"/>
              </a:rPr>
              <a:t>(Source: Questions in the book, module web site)</a:t>
            </a:r>
            <a:endParaRPr lang="en-GB" sz="2800" b="1" dirty="0">
              <a:latin typeface="Arial"/>
              <a:cs typeface="Arial"/>
            </a:endParaRPr>
          </a:p>
          <a:p>
            <a:r>
              <a:rPr lang="en-GB" sz="2800" b="1" dirty="0">
                <a:latin typeface="Arial"/>
                <a:cs typeface="Arial"/>
              </a:rPr>
              <a:t>Lab </a:t>
            </a:r>
            <a:endParaRPr lang="en-GB" sz="2800" b="1" dirty="0">
              <a:latin typeface="Arial" panose="020B0604020202020204" pitchFamily="34" charset="0"/>
              <a:cs typeface="Arial" panose="020B0604020202020204" pitchFamily="34" charset="0"/>
            </a:endParaRPr>
          </a:p>
          <a:p>
            <a:pPr>
              <a:lnSpc>
                <a:spcPct val="90000"/>
              </a:lnSpc>
            </a:pPr>
            <a:r>
              <a:rPr lang="en-GB" sz="2800" dirty="0">
                <a:latin typeface="Arial"/>
                <a:cs typeface="Arial"/>
              </a:rPr>
              <a:t>(Source: Book, Files in the LAB or module web side)</a:t>
            </a:r>
            <a:endParaRPr lang="en-GB" sz="2800" b="1" dirty="0">
              <a:latin typeface="Arial"/>
              <a:cs typeface="Arial"/>
            </a:endParaRPr>
          </a:p>
          <a:p>
            <a:r>
              <a:rPr lang="en-GB" sz="2800" b="1" dirty="0">
                <a:latin typeface="Arial"/>
                <a:cs typeface="Arial"/>
              </a:rPr>
              <a:t>Blackboard</a:t>
            </a:r>
            <a:endParaRPr lang="en-GB" dirty="0">
              <a:latin typeface="Calibri" panose="020F0502020204030204"/>
              <a:cs typeface="Calibri"/>
            </a:endParaRPr>
          </a:p>
          <a:p>
            <a:r>
              <a:rPr lang="en-GB" sz="2800" dirty="0">
                <a:latin typeface="Arial"/>
                <a:cs typeface="Arial"/>
              </a:rPr>
              <a:t>(For self-study,  announcements, Past Exam Papers, sample solutions, </a:t>
            </a:r>
            <a:r>
              <a:rPr lang="en-GB" sz="2800" dirty="0" smtClean="0">
                <a:latin typeface="Arial"/>
                <a:cs typeface="Arial"/>
              </a:rPr>
              <a:t> guided tutorial solutions etc</a:t>
            </a:r>
            <a:r>
              <a:rPr lang="en-GB" sz="2800" dirty="0">
                <a:latin typeface="Arial"/>
                <a:cs typeface="Arial"/>
              </a:rPr>
              <a:t>.)</a:t>
            </a:r>
            <a:endParaRPr lang="en-GB" dirty="0">
              <a:cs typeface="Calibri"/>
            </a:endParaRPr>
          </a:p>
          <a:p>
            <a:pPr eaLnBrk="1" hangingPunct="1">
              <a:lnSpc>
                <a:spcPct val="90000"/>
              </a:lnSpc>
            </a:pPr>
            <a:endParaRPr lang="en-GB" sz="2000" dirty="0">
              <a:solidFill>
                <a:srgbClr val="FFFF00"/>
              </a:solidFill>
            </a:endParaRPr>
          </a:p>
        </p:txBody>
      </p:sp>
      <p:pic>
        <p:nvPicPr>
          <p:cNvPr id="2" name="58697309">
            <a:hlinkClick r:id="" action="ppaction://media"/>
            <a:extLst>
              <a:ext uri="{FF2B5EF4-FFF2-40B4-BE49-F238E27FC236}">
                <a16:creationId xmlns:a16="http://schemas.microsoft.com/office/drawing/2014/main" id="{585BCB08-AC45-49E5-BC8C-3F48180EF5C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07272" y="5949522"/>
            <a:ext cx="487363" cy="487363"/>
          </a:xfrm>
          <a:prstGeom prst="rect">
            <a:avLst/>
          </a:prstGeom>
        </p:spPr>
      </p:pic>
      <p:sp>
        <p:nvSpPr>
          <p:cNvPr id="4" name="Footer Placeholder 3"/>
          <p:cNvSpPr>
            <a:spLocks noGrp="1"/>
          </p:cNvSpPr>
          <p:nvPr>
            <p:ph type="ftr" sz="quarter" idx="11"/>
          </p:nvPr>
        </p:nvSpPr>
        <p:spPr/>
        <p:txBody>
          <a:bodyPr/>
          <a:lstStyle/>
          <a:p>
            <a:pPr>
              <a:defRPr/>
            </a:pPr>
            <a:r>
              <a:rPr lang="en-GB" smtClean="0"/>
              <a:t>Official (Open), Non-sensitive</a:t>
            </a:r>
            <a:endParaRPr lang="en-GB"/>
          </a:p>
        </p:txBody>
      </p:sp>
    </p:spTree>
    <p:custDataLst>
      <p:tags r:id="rId1"/>
    </p:custDataLst>
    <p:extLst>
      <p:ext uri="{BB962C8B-B14F-4D97-AF65-F5344CB8AC3E}">
        <p14:creationId xmlns:p14="http://schemas.microsoft.com/office/powerpoint/2010/main" val="1751199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GB" dirty="0">
                <a:latin typeface="Arial"/>
                <a:cs typeface="Arial"/>
              </a:rPr>
              <a:t>Rules</a:t>
            </a:r>
            <a:endParaRPr lang="en-GB" dirty="0">
              <a:latin typeface="Arial" panose="020B0604020202020204" pitchFamily="34" charset="0"/>
              <a:cs typeface="Arial" panose="020B0604020202020204" pitchFamily="34" charset="0"/>
            </a:endParaRPr>
          </a:p>
        </p:txBody>
      </p:sp>
      <p:sp>
        <p:nvSpPr>
          <p:cNvPr id="125955" name="Rectangle 3"/>
          <p:cNvSpPr>
            <a:spLocks noGrp="1" noChangeArrowheads="1"/>
          </p:cNvSpPr>
          <p:nvPr>
            <p:ph idx="1"/>
          </p:nvPr>
        </p:nvSpPr>
        <p:spPr>
          <a:noFill/>
          <a:extLst>
            <a:ext uri="{909E8E84-426E-40DD-AFC4-6F175D3DCCD1}">
              <a14:hiddenFill xmlns:a14="http://schemas.microsoft.com/office/drawing/2010/main">
                <a:solidFill>
                  <a:srgbClr val="0000FF"/>
                </a:solidFill>
              </a14:hiddenFill>
            </a:ext>
          </a:extLst>
        </p:spPr>
        <p:txBody>
          <a:bodyPr vert="horz" lIns="0" tIns="45720" rIns="0" bIns="45720" rtlCol="0" anchor="t">
            <a:normAutofit/>
          </a:bodyPr>
          <a:lstStyle/>
          <a:p>
            <a:pPr marL="457200" indent="-457200">
              <a:buFont typeface="Wingdings" panose="020F0502020204030204" pitchFamily="34" charset="0"/>
              <a:buChar char="§"/>
            </a:pPr>
            <a:r>
              <a:rPr lang="en-GB" sz="2800" dirty="0">
                <a:latin typeface="Arial"/>
                <a:cs typeface="Arial"/>
              </a:rPr>
              <a:t>100% Attendance</a:t>
            </a:r>
            <a:endParaRPr lang="en-GB" sz="2800" dirty="0">
              <a:latin typeface="Arial" panose="020B0604020202020204" pitchFamily="34" charset="0"/>
              <a:cs typeface="Arial" panose="020B0604020202020204" pitchFamily="34" charset="0"/>
            </a:endParaRPr>
          </a:p>
          <a:p>
            <a:pPr marL="457200" indent="-457200">
              <a:buFont typeface="Wingdings" panose="020F0502020204030204" pitchFamily="34" charset="0"/>
              <a:buChar char="§"/>
            </a:pPr>
            <a:r>
              <a:rPr lang="en-GB" sz="2800" dirty="0">
                <a:latin typeface="Arial"/>
                <a:cs typeface="Arial"/>
              </a:rPr>
              <a:t>No Handphone</a:t>
            </a:r>
            <a:endParaRPr lang="en-GB" sz="2800" dirty="0">
              <a:latin typeface="Calibri" panose="020F0502020204030204"/>
              <a:cs typeface="Calibri"/>
            </a:endParaRPr>
          </a:p>
          <a:p>
            <a:pPr marL="457200" indent="-457200">
              <a:buFont typeface="Wingdings" panose="020F0502020204030204" pitchFamily="34" charset="0"/>
              <a:buChar char="§"/>
            </a:pPr>
            <a:r>
              <a:rPr lang="en-GB" sz="2800" dirty="0">
                <a:latin typeface="Arial"/>
                <a:cs typeface="Arial"/>
              </a:rPr>
              <a:t>No Computer games</a:t>
            </a:r>
          </a:p>
          <a:p>
            <a:pPr marL="457200" indent="-457200">
              <a:buFont typeface="Wingdings" panose="020F0502020204030204" pitchFamily="34" charset="0"/>
              <a:buChar char="§"/>
            </a:pPr>
            <a:r>
              <a:rPr lang="en-GB" sz="2800" dirty="0">
                <a:latin typeface="Arial"/>
                <a:cs typeface="Arial"/>
              </a:rPr>
              <a:t>No Cross talk</a:t>
            </a:r>
            <a:endParaRPr lang="en-GB" sz="2800" dirty="0">
              <a:latin typeface="Calibri"/>
              <a:cs typeface="Calibri"/>
            </a:endParaRPr>
          </a:p>
          <a:p>
            <a:pPr marL="457200" indent="-457200">
              <a:buFont typeface="Wingdings" panose="020F0502020204030204" pitchFamily="34" charset="0"/>
              <a:buChar char="§"/>
            </a:pPr>
            <a:r>
              <a:rPr lang="en-GB" sz="2800" dirty="0">
                <a:latin typeface="Arial"/>
                <a:cs typeface="Arial"/>
              </a:rPr>
              <a:t>Be Punctual</a:t>
            </a:r>
          </a:p>
          <a:p>
            <a:pPr marL="457200" indent="-457200">
              <a:buFont typeface="Wingdings" panose="020F0502020204030204" pitchFamily="34" charset="0"/>
              <a:buChar char="§"/>
            </a:pPr>
            <a:r>
              <a:rPr lang="en-GB" sz="2800" b="1" dirty="0">
                <a:solidFill>
                  <a:srgbClr val="FF3300"/>
                </a:solidFill>
                <a:latin typeface="Arial"/>
                <a:cs typeface="Arial"/>
              </a:rPr>
              <a:t>SIMPLY, DO NOT DISTURB CLASS!</a:t>
            </a:r>
            <a:endParaRPr lang="en-GB" dirty="0">
              <a:solidFill>
                <a:srgbClr val="404040"/>
              </a:solidFill>
              <a:latin typeface="Arial"/>
              <a:cs typeface="Arial"/>
            </a:endParaRPr>
          </a:p>
        </p:txBody>
      </p:sp>
      <p:pic>
        <p:nvPicPr>
          <p:cNvPr id="2" name="58697317">
            <a:hlinkClick r:id="" action="ppaction://media"/>
            <a:extLst>
              <a:ext uri="{FF2B5EF4-FFF2-40B4-BE49-F238E27FC236}">
                <a16:creationId xmlns:a16="http://schemas.microsoft.com/office/drawing/2014/main" id="{9CF59C0A-6779-4326-9B85-98369472E90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58200" y="6083300"/>
            <a:ext cx="487363" cy="487363"/>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977692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normAutofit/>
          </a:bodyPr>
          <a:lstStyle/>
          <a:p>
            <a:r>
              <a:rPr lang="en-GB" sz="5400" dirty="0">
                <a:latin typeface="Arial"/>
                <a:cs typeface="Arial"/>
              </a:rPr>
              <a:t>Tips to Score</a:t>
            </a:r>
            <a:endParaRPr lang="en-GB" sz="5400" dirty="0">
              <a:latin typeface="Arial" panose="020B0604020202020204" pitchFamily="34" charset="0"/>
              <a:cs typeface="Arial" panose="020B0604020202020204" pitchFamily="34" charset="0"/>
            </a:endParaRPr>
          </a:p>
        </p:txBody>
      </p:sp>
      <p:sp>
        <p:nvSpPr>
          <p:cNvPr id="13316" name="Rectangle 3"/>
          <p:cNvSpPr>
            <a:spLocks noGrp="1" noChangeArrowheads="1"/>
          </p:cNvSpPr>
          <p:nvPr>
            <p:ph idx="1"/>
          </p:nvPr>
        </p:nvSpPr>
        <p:spPr>
          <a:xfrm>
            <a:off x="231932" y="1717925"/>
            <a:ext cx="8675688" cy="2879725"/>
          </a:xfrm>
          <a:noFill/>
          <a:extLst>
            <a:ext uri="{909E8E84-426E-40DD-AFC4-6F175D3DCCD1}">
              <a14:hiddenFill xmlns:a14="http://schemas.microsoft.com/office/drawing/2010/main">
                <a:solidFill>
                  <a:srgbClr val="0000FF"/>
                </a:solidFill>
              </a14:hiddenFill>
            </a:ext>
          </a:extLst>
        </p:spPr>
        <p:txBody>
          <a:bodyPr vert="horz" lIns="0" tIns="45720" rIns="0" bIns="45720" rtlCol="0" anchor="t">
            <a:normAutofit/>
          </a:bodyPr>
          <a:lstStyle/>
          <a:p>
            <a:pPr marL="0" indent="0" eaLnBrk="1" hangingPunct="1">
              <a:buNone/>
            </a:pPr>
            <a:endParaRPr lang="en-GB" sz="2800" dirty="0">
              <a:solidFill>
                <a:schemeClr val="bg2">
                  <a:lumMod val="50000"/>
                </a:schemeClr>
              </a:solidFill>
              <a:latin typeface="Arial" panose="020B0604020202020204" pitchFamily="34" charset="0"/>
              <a:cs typeface="Arial" panose="020B0604020202020204" pitchFamily="34" charset="0"/>
            </a:endParaRPr>
          </a:p>
          <a:p>
            <a:pPr marL="383540" lvl="1"/>
            <a:r>
              <a:rPr lang="en-GB" sz="3200" b="1" dirty="0">
                <a:latin typeface="Arial"/>
                <a:cs typeface="Arial"/>
              </a:rPr>
              <a:t>Refresh your math</a:t>
            </a:r>
            <a:br>
              <a:rPr lang="en-GB" sz="3200" b="1" dirty="0">
                <a:latin typeface="Arial"/>
                <a:cs typeface="Arial"/>
              </a:rPr>
            </a:br>
            <a:r>
              <a:rPr lang="en-GB" sz="3200" dirty="0">
                <a:latin typeface="Arial"/>
                <a:cs typeface="Arial"/>
              </a:rPr>
              <a:t>(Complex numbers, Partial Fractions, Euler’s formula, Fourier Series etc., )</a:t>
            </a:r>
          </a:p>
          <a:p>
            <a:pPr marL="383540" lvl="1"/>
            <a:r>
              <a:rPr lang="en-GB" sz="3200" b="1" dirty="0">
                <a:latin typeface="Arial"/>
                <a:cs typeface="Arial"/>
              </a:rPr>
              <a:t>Refresh concepts</a:t>
            </a:r>
            <a:r>
              <a:rPr lang="en-GB" sz="3200" dirty="0">
                <a:latin typeface="Arial"/>
                <a:cs typeface="Arial"/>
              </a:rPr>
              <a:t> </a:t>
            </a:r>
            <a:br>
              <a:rPr lang="en-GB" sz="3200" dirty="0">
                <a:latin typeface="Arial"/>
                <a:cs typeface="Arial"/>
              </a:rPr>
            </a:br>
            <a:r>
              <a:rPr lang="en-GB" sz="3200" dirty="0">
                <a:latin typeface="Arial"/>
                <a:cs typeface="Arial"/>
              </a:rPr>
              <a:t>(Frequency, phase, filter etc.)</a:t>
            </a:r>
          </a:p>
          <a:p>
            <a:pPr eaLnBrk="1" hangingPunct="1">
              <a:buFontTx/>
              <a:buNone/>
            </a:pPr>
            <a:endParaRPr lang="en-GB" dirty="0"/>
          </a:p>
          <a:p>
            <a:pPr eaLnBrk="1" hangingPunct="1"/>
            <a:endParaRPr lang="en-GB" dirty="0"/>
          </a:p>
        </p:txBody>
      </p:sp>
      <p:pic>
        <p:nvPicPr>
          <p:cNvPr id="2" name="58697329">
            <a:hlinkClick r:id="" action="ppaction://media"/>
            <a:extLst>
              <a:ext uri="{FF2B5EF4-FFF2-40B4-BE49-F238E27FC236}">
                <a16:creationId xmlns:a16="http://schemas.microsoft.com/office/drawing/2014/main" id="{75343686-16A3-41F1-B0C9-EC9930F1898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40750" y="6137275"/>
            <a:ext cx="487363" cy="487363"/>
          </a:xfrm>
          <a:prstGeom prst="rect">
            <a:avLst/>
          </a:prstGeom>
        </p:spPr>
      </p:pic>
      <p:sp>
        <p:nvSpPr>
          <p:cNvPr id="4" name="Footer Placeholder 3"/>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35228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9 </a:t>
            </a:r>
            <a:r>
              <a:rPr lang="en-GB" dirty="0" smtClean="0">
                <a:solidFill>
                  <a:schemeClr val="tx1"/>
                </a:solidFill>
              </a:rPr>
              <a:t>Chapters, 8 Tutorials</a:t>
            </a:r>
            <a:endParaRPr lang="en-SG" dirty="0"/>
          </a:p>
        </p:txBody>
      </p:sp>
      <p:sp>
        <p:nvSpPr>
          <p:cNvPr id="3" name="Content Placeholder 2"/>
          <p:cNvSpPr>
            <a:spLocks noGrp="1"/>
          </p:cNvSpPr>
          <p:nvPr>
            <p:ph idx="1"/>
          </p:nvPr>
        </p:nvSpPr>
        <p:spPr/>
        <p:txBody>
          <a:bodyPr/>
          <a:lstStyle/>
          <a:p>
            <a:r>
              <a:rPr lang="en-SG" sz="2800" dirty="0">
                <a:latin typeface="Arial" panose="020B0604020202020204" pitchFamily="34" charset="0"/>
                <a:cs typeface="Arial" panose="020B0604020202020204" pitchFamily="34" charset="0"/>
              </a:rPr>
              <a:t>Chapter 1 - </a:t>
            </a:r>
            <a:r>
              <a:rPr lang="en-GB" sz="2800" b="1" dirty="0">
                <a:latin typeface="Arial" panose="020B0604020202020204" pitchFamily="34" charset="0"/>
                <a:cs typeface="Arial" panose="020B0604020202020204" pitchFamily="34" charset="0"/>
              </a:rPr>
              <a:t>the overall concept of digital signal processing</a:t>
            </a:r>
            <a:r>
              <a:rPr lang="en-SG" sz="2800" dirty="0">
                <a:latin typeface="Arial" panose="020B0604020202020204" pitchFamily="34" charset="0"/>
                <a:cs typeface="Arial" panose="020B0604020202020204" pitchFamily="34" charset="0"/>
              </a:rPr>
              <a:t>.</a:t>
            </a:r>
          </a:p>
          <a:p>
            <a:r>
              <a:rPr lang="en-GB" sz="2800" dirty="0">
                <a:latin typeface="Arial" panose="020B0604020202020204" pitchFamily="34" charset="0"/>
                <a:cs typeface="Arial" panose="020B0604020202020204" pitchFamily="34" charset="0"/>
              </a:rPr>
              <a:t>Chapter 2 - </a:t>
            </a:r>
            <a:r>
              <a:rPr lang="en-GB" sz="2800" b="1" dirty="0">
                <a:latin typeface="Arial" panose="020B0604020202020204" pitchFamily="34" charset="0"/>
                <a:cs typeface="Arial" panose="020B0604020202020204" pitchFamily="34" charset="0"/>
              </a:rPr>
              <a:t>Understand the concept of frequency domain analysis.</a:t>
            </a:r>
          </a:p>
          <a:p>
            <a:r>
              <a:rPr lang="en-GB" sz="2800" dirty="0">
                <a:latin typeface="Arial" panose="020B0604020202020204" pitchFamily="34" charset="0"/>
                <a:cs typeface="Arial" panose="020B0604020202020204" pitchFamily="34" charset="0"/>
              </a:rPr>
              <a:t>Chapter 3 - </a:t>
            </a:r>
            <a:r>
              <a:rPr lang="en-US" sz="2800" b="1" cap="small" dirty="0">
                <a:latin typeface="Arial" panose="020B0604020202020204" pitchFamily="34" charset="0"/>
                <a:cs typeface="Arial" panose="020B0604020202020204" pitchFamily="34" charset="0"/>
              </a:rPr>
              <a:t>Conversion of Analog Signals to Digital Signals. </a:t>
            </a:r>
          </a:p>
          <a:p>
            <a:r>
              <a:rPr lang="en-GB" sz="2800" dirty="0">
                <a:latin typeface="Arial" panose="020B0604020202020204" pitchFamily="34" charset="0"/>
                <a:cs typeface="Arial" panose="020B0604020202020204" pitchFamily="34" charset="0"/>
              </a:rPr>
              <a:t>Chapter 4 - </a:t>
            </a:r>
            <a:r>
              <a:rPr lang="en-US" sz="2800" b="1" dirty="0">
                <a:latin typeface="Arial" panose="020B0604020202020204" pitchFamily="34" charset="0"/>
                <a:cs typeface="Arial" panose="020B0604020202020204" pitchFamily="34" charset="0"/>
              </a:rPr>
              <a:t>Interpret digital signals and systems mathematically.</a:t>
            </a:r>
          </a:p>
          <a:p>
            <a:pPr marL="0" indent="0">
              <a:buNone/>
            </a:pPr>
            <a:endParaRPr lang="en-US" sz="3200" b="1" cap="small" dirty="0"/>
          </a:p>
          <a:p>
            <a:endParaRPr lang="en-US" sz="3200" b="1" cap="small" dirty="0"/>
          </a:p>
          <a:p>
            <a:endParaRPr lang="en-US" sz="3200" b="1" cap="small" dirty="0"/>
          </a:p>
          <a:p>
            <a:endParaRPr lang="en-GB" sz="3200" b="1" dirty="0"/>
          </a:p>
          <a:p>
            <a:endParaRPr lang="en-SG" dirty="0"/>
          </a:p>
          <a:p>
            <a:endParaRPr lang="en-SG" dirty="0"/>
          </a:p>
        </p:txBody>
      </p:sp>
      <p:pic>
        <p:nvPicPr>
          <p:cNvPr id="4" name="58697344">
            <a:hlinkClick r:id="" action="ppaction://media"/>
            <a:extLst>
              <a:ext uri="{FF2B5EF4-FFF2-40B4-BE49-F238E27FC236}">
                <a16:creationId xmlns:a16="http://schemas.microsoft.com/office/drawing/2014/main" id="{70154642-0841-442D-A237-DA30E02C098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80400" y="6165850"/>
            <a:ext cx="487363" cy="487363"/>
          </a:xfrm>
          <a:prstGeom prst="rect">
            <a:avLst/>
          </a:prstGeom>
        </p:spPr>
      </p:pic>
      <p:sp>
        <p:nvSpPr>
          <p:cNvPr id="6" name="Footer Placeholder 5"/>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140080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9 Chapters</a:t>
            </a:r>
            <a:endParaRPr lang="en-SG" dirty="0"/>
          </a:p>
        </p:txBody>
      </p:sp>
      <p:sp>
        <p:nvSpPr>
          <p:cNvPr id="3" name="Content Placeholder 2"/>
          <p:cNvSpPr>
            <a:spLocks noGrp="1"/>
          </p:cNvSpPr>
          <p:nvPr>
            <p:ph idx="1"/>
          </p:nvPr>
        </p:nvSpPr>
        <p:spPr/>
        <p:txBody>
          <a:bodyPr vert="horz" lIns="0" tIns="45720" rIns="0" bIns="45720" rtlCol="0" anchor="t">
            <a:normAutofit fontScale="92500" lnSpcReduction="20000"/>
          </a:bodyPr>
          <a:lstStyle/>
          <a:p>
            <a:r>
              <a:rPr lang="en-US" sz="2800" dirty="0">
                <a:latin typeface="Arial" panose="020B0604020202020204" pitchFamily="34" charset="0"/>
                <a:cs typeface="Arial" panose="020B0604020202020204" pitchFamily="34" charset="0"/>
              </a:rPr>
              <a:t>Chapter 5 - </a:t>
            </a:r>
            <a:r>
              <a:rPr lang="en-US" sz="2800" b="1" dirty="0">
                <a:latin typeface="Arial" panose="020B0604020202020204" pitchFamily="34" charset="0"/>
                <a:cs typeface="Arial" panose="020B0604020202020204" pitchFamily="34" charset="0"/>
              </a:rPr>
              <a:t>Understand the analytical tools used in time-domain analysis of digital systems.</a:t>
            </a:r>
          </a:p>
          <a:p>
            <a:r>
              <a:rPr lang="en-US" sz="2800" dirty="0">
                <a:latin typeface="Arial" panose="020B0604020202020204" pitchFamily="34" charset="0"/>
                <a:cs typeface="Arial" panose="020B0604020202020204" pitchFamily="34" charset="0"/>
              </a:rPr>
              <a:t>Chapter 6 - </a:t>
            </a:r>
            <a:r>
              <a:rPr lang="en-US" sz="2800" b="1" dirty="0">
                <a:latin typeface="Arial" panose="020B0604020202020204" pitchFamily="34" charset="0"/>
                <a:cs typeface="Arial" panose="020B0604020202020204" pitchFamily="34" charset="0"/>
              </a:rPr>
              <a:t>Use of z-transform in signals and systems analysis.</a:t>
            </a:r>
          </a:p>
          <a:p>
            <a:r>
              <a:rPr lang="en-SG" sz="2800" dirty="0">
                <a:latin typeface="Arial"/>
                <a:cs typeface="Arial"/>
              </a:rPr>
              <a:t>Chapter 7 - </a:t>
            </a:r>
            <a:r>
              <a:rPr lang="en-SG" sz="2800" b="1" dirty="0">
                <a:latin typeface="Arial"/>
                <a:cs typeface="Arial"/>
              </a:rPr>
              <a:t>Useful concept of </a:t>
            </a:r>
            <a:r>
              <a:rPr lang="en-GB" sz="2800" b="1" dirty="0">
                <a:latin typeface="Arial"/>
                <a:cs typeface="Arial"/>
              </a:rPr>
              <a:t>discrete Fourier transform.</a:t>
            </a:r>
          </a:p>
          <a:p>
            <a:r>
              <a:rPr lang="en-GB" sz="2800" dirty="0">
                <a:latin typeface="Arial"/>
                <a:cs typeface="Arial"/>
              </a:rPr>
              <a:t>Chapter 8  - </a:t>
            </a:r>
            <a:r>
              <a:rPr lang="en-GB" sz="2800" b="1" dirty="0">
                <a:latin typeface="Arial"/>
                <a:cs typeface="Arial"/>
              </a:rPr>
              <a:t>Introduces Information Theory and Coding.</a:t>
            </a:r>
          </a:p>
          <a:p>
            <a:r>
              <a:rPr lang="en-GB" sz="2800" dirty="0">
                <a:latin typeface="Arial"/>
                <a:cs typeface="Arial"/>
              </a:rPr>
              <a:t>Chapter 9 - </a:t>
            </a:r>
            <a:r>
              <a:rPr lang="en-GB" sz="2800" b="1" dirty="0">
                <a:latin typeface="Arial"/>
                <a:cs typeface="Arial"/>
              </a:rPr>
              <a:t>Multimedia Signal Processing (Data compression). </a:t>
            </a:r>
            <a:endParaRPr lang="en-GB" sz="2800" b="1"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endParaRPr lang="en-US" sz="2800" b="1" cap="small" dirty="0">
              <a:latin typeface="Arial" panose="020B0604020202020204" pitchFamily="34" charset="0"/>
              <a:cs typeface="Arial" panose="020B0604020202020204" pitchFamily="34" charset="0"/>
            </a:endParaRPr>
          </a:p>
          <a:p>
            <a:endParaRPr lang="en-US" sz="2800" b="1" cap="small" dirty="0">
              <a:latin typeface="Arial" panose="020B0604020202020204" pitchFamily="34" charset="0"/>
              <a:cs typeface="Arial" panose="020B0604020202020204" pitchFamily="34" charset="0"/>
            </a:endParaRPr>
          </a:p>
          <a:p>
            <a:endParaRPr lang="en-US" sz="2800" b="1" cap="small" dirty="0">
              <a:latin typeface="Arial" panose="020B0604020202020204" pitchFamily="34" charset="0"/>
              <a:cs typeface="Arial" panose="020B0604020202020204" pitchFamily="34" charset="0"/>
            </a:endParaRPr>
          </a:p>
          <a:p>
            <a:endParaRPr lang="en-GB" sz="2800" b="1" dirty="0">
              <a:latin typeface="Arial" panose="020B0604020202020204" pitchFamily="34" charset="0"/>
              <a:cs typeface="Arial" panose="020B0604020202020204" pitchFamily="34" charset="0"/>
            </a:endParaRPr>
          </a:p>
          <a:p>
            <a:endParaRPr lang="en-SG" sz="2800" dirty="0">
              <a:latin typeface="Arial" panose="020B0604020202020204" pitchFamily="34" charset="0"/>
              <a:cs typeface="Arial" panose="020B0604020202020204" pitchFamily="34" charset="0"/>
            </a:endParaRPr>
          </a:p>
          <a:p>
            <a:endParaRPr lang="en-SG" sz="2800" dirty="0">
              <a:latin typeface="Arial" panose="020B0604020202020204" pitchFamily="34" charset="0"/>
              <a:cs typeface="Arial" panose="020B0604020202020204" pitchFamily="34" charset="0"/>
            </a:endParaRPr>
          </a:p>
        </p:txBody>
      </p:sp>
      <p:pic>
        <p:nvPicPr>
          <p:cNvPr id="4" name="58697359">
            <a:hlinkClick r:id="" action="ppaction://media"/>
            <a:extLst>
              <a:ext uri="{FF2B5EF4-FFF2-40B4-BE49-F238E27FC236}">
                <a16:creationId xmlns:a16="http://schemas.microsoft.com/office/drawing/2014/main" id="{9F57C2C8-4575-4833-94B8-29A25C1F8C9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40750" y="6246813"/>
            <a:ext cx="487363" cy="487362"/>
          </a:xfrm>
          <a:prstGeom prst="rect">
            <a:avLst/>
          </a:prstGeom>
        </p:spPr>
      </p:pic>
      <p:sp>
        <p:nvSpPr>
          <p:cNvPr id="6" name="Footer Placeholder 5"/>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138114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794621" y="730578"/>
            <a:ext cx="7543800" cy="865089"/>
          </a:xfrm>
        </p:spPr>
        <p:txBody>
          <a:bodyPr/>
          <a:lstStyle/>
          <a:p>
            <a:pPr eaLnBrk="1" hangingPunct="1"/>
            <a:r>
              <a:rPr lang="en-GB" dirty="0">
                <a:latin typeface="Arial" panose="020B0604020202020204" pitchFamily="34" charset="0"/>
                <a:cs typeface="Arial" panose="020B0604020202020204" pitchFamily="34" charset="0"/>
              </a:rPr>
              <a:t>Introduction</a:t>
            </a:r>
          </a:p>
        </p:txBody>
      </p:sp>
      <p:sp>
        <p:nvSpPr>
          <p:cNvPr id="14340" name="Rectangle 3"/>
          <p:cNvSpPr>
            <a:spLocks noGrp="1" noChangeArrowheads="1"/>
          </p:cNvSpPr>
          <p:nvPr>
            <p:ph idx="1"/>
          </p:nvPr>
        </p:nvSpPr>
        <p:spPr>
          <a:noFill/>
          <a:extLst>
            <a:ext uri="{909E8E84-426E-40DD-AFC4-6F175D3DCCD1}">
              <a14:hiddenFill xmlns:a14="http://schemas.microsoft.com/office/drawing/2010/main">
                <a:solidFill>
                  <a:srgbClr val="0000FF"/>
                </a:solidFill>
              </a14:hiddenFill>
            </a:ext>
          </a:extLst>
        </p:spPr>
        <p:txBody>
          <a:bodyPr vert="horz" lIns="0" tIns="45720" rIns="0" bIns="45720" rtlCol="0" anchor="t">
            <a:noAutofit/>
          </a:bodyPr>
          <a:lstStyle/>
          <a:p>
            <a:pPr>
              <a:buNone/>
            </a:pPr>
            <a:r>
              <a:rPr lang="en-GB" sz="2400" dirty="0">
                <a:latin typeface="Arial"/>
                <a:cs typeface="Arial"/>
              </a:rPr>
              <a:t>At the end of this chapter, students should: </a:t>
            </a:r>
            <a:endParaRPr lang="en-GB" sz="2400" dirty="0">
              <a:latin typeface="Arial" panose="020B0604020202020204" pitchFamily="34" charset="0"/>
              <a:cs typeface="Arial" panose="020B0604020202020204" pitchFamily="34" charset="0"/>
            </a:endParaRPr>
          </a:p>
          <a:p>
            <a:pPr marL="342900" indent="-342900">
              <a:buFont typeface="Arial" panose="020F0502020204030204" pitchFamily="34" charset="0"/>
              <a:buChar char="•"/>
            </a:pPr>
            <a:r>
              <a:rPr lang="en-GB" sz="2400" dirty="0">
                <a:latin typeface="Arial"/>
                <a:cs typeface="Arial"/>
              </a:rPr>
              <a:t>Understand what is signal </a:t>
            </a:r>
            <a:endParaRPr lang="en-GB" sz="2400" dirty="0">
              <a:latin typeface="Arial" panose="020B0604020202020204" pitchFamily="34" charset="0"/>
              <a:cs typeface="Arial" panose="020B0604020202020204" pitchFamily="34" charset="0"/>
            </a:endParaRPr>
          </a:p>
          <a:p>
            <a:pPr marL="342900" indent="-342900">
              <a:buFont typeface="Arial" panose="020F0502020204030204" pitchFamily="34" charset="0"/>
              <a:buChar char="•"/>
            </a:pPr>
            <a:r>
              <a:rPr lang="en-GB" sz="2400" dirty="0">
                <a:latin typeface="Arial"/>
                <a:cs typeface="Arial"/>
              </a:rPr>
              <a:t>Define what is an </a:t>
            </a:r>
            <a:r>
              <a:rPr lang="en-GB" sz="2400" dirty="0" err="1">
                <a:latin typeface="Arial"/>
                <a:cs typeface="Arial"/>
              </a:rPr>
              <a:t>analog</a:t>
            </a:r>
            <a:r>
              <a:rPr lang="en-GB" sz="2400" dirty="0">
                <a:latin typeface="Arial"/>
                <a:cs typeface="Arial"/>
              </a:rPr>
              <a:t> signal and what is a digital signal. </a:t>
            </a:r>
            <a:endParaRPr lang="en-GB" sz="2400" dirty="0">
              <a:latin typeface="Arial" panose="020B0604020202020204" pitchFamily="34" charset="0"/>
              <a:cs typeface="Arial" panose="020B0604020202020204" pitchFamily="34" charset="0"/>
            </a:endParaRPr>
          </a:p>
          <a:p>
            <a:pPr marL="342900" indent="-342900">
              <a:buFont typeface="Arial" panose="020F0502020204030204" pitchFamily="34" charset="0"/>
              <a:buChar char="•"/>
            </a:pPr>
            <a:r>
              <a:rPr lang="en-GB" sz="2400" dirty="0">
                <a:latin typeface="Arial"/>
                <a:cs typeface="Arial"/>
              </a:rPr>
              <a:t>Describe what is signal processing. </a:t>
            </a:r>
            <a:endParaRPr lang="en-GB" sz="2400" dirty="0">
              <a:latin typeface="Arial" panose="020B0604020202020204" pitchFamily="34" charset="0"/>
              <a:cs typeface="Arial" panose="020B0604020202020204" pitchFamily="34" charset="0"/>
            </a:endParaRPr>
          </a:p>
          <a:p>
            <a:pPr marL="342900" indent="-342900">
              <a:buFont typeface="Arial" panose="020F0502020204030204" pitchFamily="34" charset="0"/>
              <a:buChar char="•"/>
            </a:pPr>
            <a:r>
              <a:rPr lang="en-GB" sz="2400" dirty="0">
                <a:latin typeface="Arial"/>
                <a:cs typeface="Arial"/>
              </a:rPr>
              <a:t>Describe the overall scheme of a digital signal processor with the aid of a block diagram.</a:t>
            </a:r>
          </a:p>
          <a:p>
            <a:pPr marL="342900" indent="-342900">
              <a:buFont typeface="Arial" panose="020F0502020204030204" pitchFamily="34" charset="0"/>
              <a:buChar char="•"/>
            </a:pPr>
            <a:r>
              <a:rPr lang="en-GB" sz="2400" dirty="0">
                <a:latin typeface="Arial"/>
                <a:cs typeface="Arial"/>
              </a:rPr>
              <a:t>Compare the advantages and disadvantages of digital signal processing with traditional </a:t>
            </a:r>
            <a:r>
              <a:rPr lang="en-GB" sz="2400" dirty="0" err="1">
                <a:latin typeface="Arial"/>
                <a:cs typeface="Arial"/>
              </a:rPr>
              <a:t>analog</a:t>
            </a:r>
            <a:r>
              <a:rPr lang="en-GB" sz="2400" dirty="0">
                <a:latin typeface="Arial"/>
                <a:cs typeface="Arial"/>
              </a:rPr>
              <a:t> signal processing</a:t>
            </a:r>
            <a:endParaRPr lang="en-SG" sz="2400" dirty="0">
              <a:latin typeface="Arial"/>
              <a:cs typeface="Arial"/>
            </a:endParaRPr>
          </a:p>
          <a:p>
            <a:endParaRPr lang="en-GB" dirty="0">
              <a:latin typeface="Arial" panose="020B0604020202020204" pitchFamily="34" charset="0"/>
              <a:cs typeface="Arial" panose="020B0604020202020204" pitchFamily="34" charset="0"/>
            </a:endParaRPr>
          </a:p>
          <a:p>
            <a:endParaRPr lang="en-SG"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pPr eaLnBrk="1" hangingPunct="1">
              <a:buFontTx/>
              <a:buNone/>
            </a:pPr>
            <a:endParaRPr lang="en-GB" sz="2800" dirty="0">
              <a:latin typeface="Arial" panose="020B0604020202020204" pitchFamily="34" charset="0"/>
              <a:cs typeface="Arial" panose="020B0604020202020204" pitchFamily="34" charset="0"/>
            </a:endParaRPr>
          </a:p>
          <a:p>
            <a:pPr eaLnBrk="1" hangingPunct="1"/>
            <a:endParaRPr lang="en-GB" sz="2800" dirty="0">
              <a:latin typeface="Arial" panose="020B0604020202020204" pitchFamily="34" charset="0"/>
              <a:cs typeface="Arial" panose="020B0604020202020204" pitchFamily="34" charset="0"/>
            </a:endParaRPr>
          </a:p>
          <a:p>
            <a:pPr eaLnBrk="1" hangingPunct="1">
              <a:buFontTx/>
              <a:buNone/>
            </a:pPr>
            <a:endParaRPr lang="en-GB" sz="2800" dirty="0">
              <a:latin typeface="Arial" panose="020B0604020202020204" pitchFamily="34" charset="0"/>
              <a:cs typeface="Arial" panose="020B0604020202020204" pitchFamily="34" charset="0"/>
            </a:endParaRPr>
          </a:p>
        </p:txBody>
      </p:sp>
      <p:pic>
        <p:nvPicPr>
          <p:cNvPr id="2" name="58697374">
            <a:hlinkClick r:id="" action="ppaction://media"/>
            <a:extLst>
              <a:ext uri="{FF2B5EF4-FFF2-40B4-BE49-F238E27FC236}">
                <a16:creationId xmlns:a16="http://schemas.microsoft.com/office/drawing/2014/main" id="{E5E5C80E-A25C-4995-BD22-4093785F1B6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12175" y="6288088"/>
            <a:ext cx="487363" cy="487362"/>
          </a:xfrm>
          <a:prstGeom prst="rect">
            <a:avLst/>
          </a:prstGeom>
        </p:spPr>
      </p:pic>
      <p:sp>
        <p:nvSpPr>
          <p:cNvPr id="5" name="Footer Placeholder 4"/>
          <p:cNvSpPr>
            <a:spLocks noGrp="1"/>
          </p:cNvSpPr>
          <p:nvPr>
            <p:ph type="ftr" sz="quarter" idx="11"/>
          </p:nvPr>
        </p:nvSpPr>
        <p:spPr/>
        <p:txBody>
          <a:bodyPr/>
          <a:lstStyle/>
          <a:p>
            <a:r>
              <a:rPr lang="en-US" smtClean="0"/>
              <a:t>Official (Open), Non-sensitive</a:t>
            </a:r>
            <a:endParaRPr lang="en-US" dirty="0"/>
          </a:p>
        </p:txBody>
      </p:sp>
    </p:spTree>
    <p:custDataLst>
      <p:tags r:id="rId1"/>
    </p:custDataLst>
    <p:extLst>
      <p:ext uri="{BB962C8B-B14F-4D97-AF65-F5344CB8AC3E}">
        <p14:creationId xmlns:p14="http://schemas.microsoft.com/office/powerpoint/2010/main" val="350670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3ABB1EFB-B510-4F4A-BEC5-A6A6DCBAF65F}"/>
  <p:tag name="ISPRING_RESOURCE_FOLDER" val="C:\Users\User\Documents\ET0096-01_Chapter1 [Autosaved]\"/>
  <p:tag name="ISPRING_PRESENTATION_PATH" val="C:\Users\User\Documents\ET0096-01_Chapter1 [Autosaved].pptx"/>
  <p:tag name="ISPRING_PROJECT_VERSION" val="9.3"/>
  <p:tag name="ISPRING_PROJECT_FOLDER_UPDATED" val="1"/>
  <p:tag name="ISPRING_SCREEN_RECS_UPDATED" val="C:\Users\User\Documents\ET0096-01_Chapter1 [Autosaved]\"/>
  <p:tag name="ARTICULATE_SLIDE_COUNT" val="29"/>
  <p:tag name="INKNOELEADERBOARD" val="-1961666127"/>
  <p:tag name="ARTICULATE_DESIGN_ID_RETROSPECT" val="5CBjG1qW"/>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2496</TotalTime>
  <Words>4046</Words>
  <Application>Microsoft Office PowerPoint</Application>
  <PresentationFormat>On-screen Show (4:3)</PresentationFormat>
  <Paragraphs>448</Paragraphs>
  <Slides>29</Slides>
  <Notes>28</Notes>
  <HiddenSlides>0</HiddenSlides>
  <MMClips>29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Symbol</vt:lpstr>
      <vt:lpstr>Times New Roman</vt:lpstr>
      <vt:lpstr>Wingdings</vt:lpstr>
      <vt:lpstr>Retrospect</vt:lpstr>
      <vt:lpstr>Digital Signal Processing  ET0096</vt:lpstr>
      <vt:lpstr>Assessments</vt:lpstr>
      <vt:lpstr>Reference books</vt:lpstr>
      <vt:lpstr>Resources</vt:lpstr>
      <vt:lpstr>Rules</vt:lpstr>
      <vt:lpstr>Tips to Score</vt:lpstr>
      <vt:lpstr>9 Chapters, 8 Tutorials</vt:lpstr>
      <vt:lpstr>9 Chapters</vt:lpstr>
      <vt:lpstr>Introduction</vt:lpstr>
      <vt:lpstr>What is a signal?</vt:lpstr>
      <vt:lpstr>Signal characteristics</vt:lpstr>
      <vt:lpstr>Continuous and discrete amplitude signals</vt:lpstr>
      <vt:lpstr>Continuous and discrete amplitude signals</vt:lpstr>
      <vt:lpstr>Signals</vt:lpstr>
      <vt:lpstr>Quiz</vt:lpstr>
      <vt:lpstr>Examples of signals</vt:lpstr>
      <vt:lpstr>Other examples of signals</vt:lpstr>
      <vt:lpstr>Continuous-time signals</vt:lpstr>
      <vt:lpstr>Discrete-time signals</vt:lpstr>
      <vt:lpstr>Analog and digital signals</vt:lpstr>
      <vt:lpstr>What is signal processing?</vt:lpstr>
      <vt:lpstr>PowerPoint Presentation</vt:lpstr>
      <vt:lpstr>Quiz 2</vt:lpstr>
      <vt:lpstr>Block diagram of a digital signal processing system</vt:lpstr>
      <vt:lpstr>Quiz </vt:lpstr>
      <vt:lpstr>Quiz </vt:lpstr>
      <vt:lpstr>Digital signal processing system</vt:lpstr>
      <vt:lpstr>Advantages and Disadvantages of DSP with traditional analog signal processing</vt:lpstr>
      <vt:lpstr>We have learnt </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Promotion 2010</dc:title>
  <dc:creator>s34523</dc:creator>
  <cp:lastModifiedBy>Teo Chin Heng</cp:lastModifiedBy>
  <cp:revision>495</cp:revision>
  <dcterms:created xsi:type="dcterms:W3CDTF">2010-12-02T06:38:30Z</dcterms:created>
  <dcterms:modified xsi:type="dcterms:W3CDTF">2021-10-12T03:43:13Z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6B1B3A29-3A72-4FE8-91D6-2B7A2A604CA3</vt:lpwstr>
  </property>
  <property fmtid="{D5CDD505-2E9C-101B-9397-08002B2CF9AE}" pid="3" name="ArticulatePath">
    <vt:lpwstr>ET0096-01 (1)</vt:lpwstr>
  </property>
</Properties>
</file>